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82" r:id="rId3"/>
    <p:sldId id="283" r:id="rId4"/>
    <p:sldId id="291" r:id="rId5"/>
    <p:sldId id="292" r:id="rId6"/>
    <p:sldId id="284" r:id="rId7"/>
    <p:sldId id="285" r:id="rId8"/>
    <p:sldId id="286" r:id="rId9"/>
    <p:sldId id="259" r:id="rId10"/>
    <p:sldId id="293" r:id="rId11"/>
    <p:sldId id="29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5264E-98EA-4F5C-8C6E-66A0DEA35A62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DA35A-482D-4304-99F4-4B232C977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3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E2BE9-DDA5-4EA8-8C2D-6971A7C1FED2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3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0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FBF757-4DA3-417C-9FA9-C58FEC6D3D7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6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CB3F6-934D-4A5F-A4ED-BB7F29C579B4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8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FBF757-4DA3-417C-9FA9-C58FEC6D3D7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6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2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7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7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2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2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3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1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0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F1ED-EA82-49FC-B43F-BF870D5FCDA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FCB8-C0DA-4454-82B4-31F0B6EA7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7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36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839416" y="3417895"/>
            <a:ext cx="8136904" cy="87471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курс железных дорог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1" y="4672694"/>
            <a:ext cx="12192000" cy="8651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«Стрелочные переводы и стрелочные улицы, их назначение и устройство»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2288" indent="-1792288"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50" y="134938"/>
            <a:ext cx="12185650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3079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2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«Станции и грузовая работа»</a:t>
            </a:r>
            <a:endParaRPr lang="ru-RU" altLang="ru-RU" sz="2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64434" y="5285313"/>
            <a:ext cx="7469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2.1 Стрелочные переводы, их назначение и устройство</a:t>
            </a:r>
          </a:p>
        </p:txBody>
      </p:sp>
      <p:sp>
        <p:nvSpPr>
          <p:cNvPr id="8" name="Подзаголовок 2">
            <a:extLst/>
          </p:cNvPr>
          <p:cNvSpPr txBox="1">
            <a:spLocks/>
          </p:cNvSpPr>
          <p:nvPr/>
        </p:nvSpPr>
        <p:spPr>
          <a:xfrm>
            <a:off x="6350" y="6230707"/>
            <a:ext cx="3738546" cy="333375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к.т.н., доцент </a:t>
            </a:r>
            <a:r>
              <a:rPr lang="ru-RU" sz="1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739"/>
    </mc:Choice>
    <mc:Fallback xmlns="">
      <p:transition advTm="19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973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Марка </a:t>
            </a: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крестовины одиночного стрелочного перевода,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применяемая на железных дорогах РФ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83888"/>
              </p:ext>
            </p:extLst>
          </p:nvPr>
        </p:nvGraphicFramePr>
        <p:xfrm>
          <a:off x="1" y="871538"/>
          <a:ext cx="12191998" cy="5986462"/>
        </p:xfrm>
        <a:graphic>
          <a:graphicData uri="http://schemas.openxmlformats.org/drawingml/2006/table">
            <a:tbl>
              <a:tblPr firstRow="1" bandRow="1"/>
              <a:tblGrid>
                <a:gridCol w="601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815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Наибольшая</a:t>
                      </a:r>
                      <a:r>
                        <a:rPr lang="ru-RU" sz="1600" b="1" i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допускаемая скорость, км/ч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b="1" i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прямому направлению</a:t>
                      </a:r>
                      <a:endParaRPr lang="ru-RU" sz="16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боковому </a:t>
                      </a:r>
                    </a:p>
                    <a:p>
                      <a:pPr algn="ctr"/>
                      <a:r>
                        <a:rPr lang="ru-RU" sz="1600" b="1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направлению</a:t>
                      </a:r>
                      <a:endParaRPr lang="ru-RU" sz="16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7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Обыкновенные стрелочные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переводы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Р50 и Р65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Р50 и Р65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Р50 и Р65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7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Р75 и Р65 с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подуклонкой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цельнолитой крестовиной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27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Симметричные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стрелочные переводы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Р65, Р50,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Р65, Р50,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Р43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Р65, Р50,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Р43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27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Перекрёстные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стрелочные переводы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Р65 и Р50 с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неподвижными сердечниками тупых крестовин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Р50 с подвижными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сердечниками тупых крестовин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72" y="1659285"/>
            <a:ext cx="11305256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/ Ефименко Ю.И., Ковалев В.И., Логинов С.И.; Под ред. Ефименко Ю.И., - 6-е изд., перераб. и доп. - М.:УМЦ ЖДТ, 2014. - 503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дорог : учеб. пособие / И.И. Медведева 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Ермакова,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перевозочного процесса : учеб. пособие / Т.А. Ермакова 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334 c. – ISBN 978-5-907055-48-3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640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темы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9574" y="1361661"/>
            <a:ext cx="12122426" cy="27392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железнодорожном транспорте. </a:t>
            </a:r>
          </a:p>
          <a:p>
            <a:pPr indent="1970088" eaLnBrk="1" hangingPunct="1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управления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железнодорожным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транспортом.</a:t>
            </a:r>
          </a:p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Стрелочные переводы и стрелочные улицы,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 назначение и устройство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2.1 Стрелочные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переводы, </a:t>
            </a:r>
            <a:r>
              <a:rPr lang="ru-RU" alt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их назначение и устройство</a:t>
            </a:r>
            <a:endParaRPr lang="ru-RU" altLang="ru-RU" sz="14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altLang="ru-RU" sz="1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altLang="ru-RU" sz="1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2.2 </a:t>
            </a:r>
            <a:r>
              <a:rPr lang="ru-RU" alt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Стрелочные </a:t>
            </a:r>
            <a:r>
              <a:rPr lang="ru-RU" altLang="ru-RU" sz="1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улицы, </a:t>
            </a:r>
            <a:r>
              <a:rPr lang="ru-RU" alt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их назначение и устройство.</a:t>
            </a:r>
            <a:endParaRPr lang="ru-RU" altLang="ru-RU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Локомотивы и локомотивное хозяйство</a:t>
            </a:r>
            <a:endParaRPr lang="ru-RU" altLang="ru-RU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14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Вагоны и вагонное хозяйство</a:t>
            </a:r>
            <a:endParaRPr lang="ru-RU" altLang="ru-RU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ru-RU" altLang="ru-RU" sz="1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Автоматика и телемеханика и связь на железнодорожном транспорте</a:t>
            </a:r>
            <a:endParaRPr lang="ru-RU" altLang="ru-RU" sz="1400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транспорте. Искусственные сооружения.</a:t>
            </a:r>
            <a:endParaRPr lang="ru-RU" altLang="ru-RU" sz="1400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Электроснабжение железных дорог.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перевозок и график движения поездов.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снабжение железных дорог.</a:t>
            </a:r>
            <a:endParaRPr lang="ru-RU" altLang="ru-RU" sz="1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4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Стрелочные переводы, их назначение и устройство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9639" y="871538"/>
            <a:ext cx="8304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Стрелочный перевод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устройство, служащее для перевода подвижного состава с одного пути на другой.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" y="1584625"/>
            <a:ext cx="5116079" cy="35722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06838" y="1584625"/>
            <a:ext cx="5634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одиночного обыкновенного стрелочного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крестовина с контррельсами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крестовинная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 с переводным механизмом (стрелочная часть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соединительные пути (соединительная часть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переводные брусья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подрельсовое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основание)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73" y="5156905"/>
            <a:ext cx="7620000" cy="180757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Обыкновенный стрелочный перевод, его устройство и размеры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6106"/>
    </mc:Choice>
    <mc:Fallback xmlns="">
      <p:transition advTm="56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6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6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6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6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extLst mod="1">
    <p:ext uri="{E180D4A7-C9FB-4DFB-919C-405C955672EB}">
      <p14:showEvtLst xmlns:p14="http://schemas.microsoft.com/office/powerpoint/2010/main">
        <p14:playEvt time="0" objId="6"/>
        <p14:stopEvt time="56106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4"/>
          <a:stretch/>
        </p:blipFill>
        <p:spPr>
          <a:xfrm>
            <a:off x="4426912" y="1829907"/>
            <a:ext cx="3806012" cy="352890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Обыкновенный стрелочный перевод, его устройство и размеры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242" y="925276"/>
            <a:ext cx="11557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Переводной механизм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устройство для перевода стрелочных остряков из одного положения в другое.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переводные механизмы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механизмы с электрическое приводом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переводной механизм (нецентрализованная стрелка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железнодорожная стрелка, остряки которые переводятся в ручную.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6912" y="5358811"/>
            <a:ext cx="4416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переводной механизм состоит из: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1-станины; 2-стой­ки стрелочного указателя;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3-переводного рычага; 4-противо­веса;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5-переводной тяги.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7" y="2131052"/>
            <a:ext cx="3975628" cy="25791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76168" y="4710223"/>
            <a:ext cx="3693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– Со стрелочным указателем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– Со стрелочным фонарём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809" y="2543175"/>
            <a:ext cx="30384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Обыкновенный стрелочный перевод, его устройство и размеры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9"/>
          <a:stretch/>
        </p:blipFill>
        <p:spPr>
          <a:xfrm>
            <a:off x="446567" y="1669312"/>
            <a:ext cx="4762500" cy="3965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567" y="871538"/>
            <a:ext cx="10249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Переводной механизм с электрическим приводом (централизованная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железнодорожная стрелка, остряки которые переводятся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автоматическими устройствами, управляемые из одного центрального пункта.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9789" y="5635258"/>
            <a:ext cx="44160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привод состоит из: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1-рабочий шибер; 2-контрольные линейки; 3-редуктор;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4-фрикционная муфта; 5-электродвигатель; 6-рычаги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автопереключателя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7-автопереключатель; 8-приводное зубчатое колесо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8"/>
          <a:stretch/>
        </p:blipFill>
        <p:spPr>
          <a:xfrm>
            <a:off x="6312194" y="2041450"/>
            <a:ext cx="4834269" cy="34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7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Обыкновенный стрелочный перевод, его устройство и размеры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72" y="3704634"/>
            <a:ext cx="4451928" cy="27850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77" y="921103"/>
            <a:ext cx="8710902" cy="2571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6550" y="3442712"/>
            <a:ext cx="50768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размеры стрелочного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полная или практическая длина перевода – расстояние от переднего стыка рамного рельса до стыка в хвосте крестовины, измеренное по прямому направлению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теоретическая длина стрелочного перевода – расстояние от начала остряка до математического центра крестовины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радиус остряка от его начала до сечения, в котором изменяется его кривизна;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радиус переводной кривой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 и b – осевые размеры стрелочного перевода.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ЦП пересечения осей сходящихся или расходящихся путей называют центром перевода.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0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599"/>
    </mc:Choice>
    <mc:Fallback xmlns="">
      <p:transition advTm="33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  <p:extLst mod="1">
    <p:ext uri="{E180D4A7-C9FB-4DFB-919C-405C955672EB}">
      <p14:showEvtLst xmlns:p14="http://schemas.microsoft.com/office/powerpoint/2010/main">
        <p14:playEvt time="0" objId="3"/>
        <p14:stopEvt time="32857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Типы стрелочных переводов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528" y="5682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-14147" y="912055"/>
            <a:ext cx="53478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 три основных типа стрелочных переводов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 smtClean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разветвляют 1 колею на 2, могут быть следующих видов: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87" y="3241929"/>
            <a:ext cx="3543738" cy="11812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60" y="870391"/>
            <a:ext cx="4568357" cy="13019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5" b="47370"/>
          <a:stretch/>
        </p:blipFill>
        <p:spPr>
          <a:xfrm>
            <a:off x="7082472" y="4565208"/>
            <a:ext cx="5109528" cy="12865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31" y="5794894"/>
            <a:ext cx="3621617" cy="9899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9" y="2136225"/>
            <a:ext cx="4303364" cy="11475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14148" y="2453206"/>
            <a:ext cx="5010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симметричные – оба направления отклоняются в разные стороны с идентичными углами и радиусами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-21240" y="2938626"/>
            <a:ext cx="5196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несимметричные – идут в ту же сторону (но под отличными друг от друга углами) или смотрят в разные стороны.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3556447"/>
            <a:ext cx="4804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Двойные – 2 их стрелки в непосредственной близости, а путь разветвлен на 3, бывают: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симметричные – два вектора расположены также как и в предыдущем случае, а третий прямолинеен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несимметричные – разные по своему направлению и/или отклонениям.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14148" y="5043150"/>
            <a:ext cx="5721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Перекрестные – монтируются в точках пересечения двух колей под определенным углом, могут быть следующих типов: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одиночные –по каждой из 4 его веток транспорт может проходить прямо, по 2 из 4 – еще и с поворотом;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двойные – дает возможность при пересечении путей переходить с одного пути на другой в обоих направлениях движения.</a:t>
            </a:r>
          </a:p>
        </p:txBody>
      </p:sp>
      <p:sp>
        <p:nvSpPr>
          <p:cNvPr id="7168" name="TextBox 7167"/>
          <p:cNvSpPr txBox="1"/>
          <p:nvPr/>
        </p:nvSpPr>
        <p:spPr>
          <a:xfrm>
            <a:off x="0" y="1986757"/>
            <a:ext cx="4087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обыкновенные – как минимум один вектор у них отличается полной прямолинейностью;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1031"/>
    </mc:Choice>
    <mc:Fallback xmlns="">
      <p:transition advTm="101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14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6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8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46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88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83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9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/>
      <p:bldP spid="30" grpId="0"/>
      <p:bldP spid="31" grpId="0"/>
      <p:bldP spid="7168" grpId="0"/>
    </p:bldLst>
  </p:timing>
  <p:extLst mod="1">
    <p:ext uri="{E180D4A7-C9FB-4DFB-919C-405C955672EB}">
      <p14:showEvtLst xmlns:p14="http://schemas.microsoft.com/office/powerpoint/2010/main">
        <p14:playEvt time="0" objId="3"/>
        <p14:stopEvt time="100634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Марка крестовины стрелочных переводов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4859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 крестовины – дробное число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вида 1/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которое представляет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отношение в виде дроби, числителем которой выступает ширина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сердечника (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знаменателем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13" y="2219021"/>
            <a:ext cx="4422093" cy="3861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548" y="2477124"/>
            <a:ext cx="54395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переводы должны иметь крестовины следующих марок (согласно ПТЭ п. 3.14):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главных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приёмо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-отправочных пассажирских путях – не круче 1/11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перекрёстные переводы и одиночные, являющиеся продолжением перекрёстных, - не круче 1/9;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переводы, по которым пассажирские поезда проходят только по прямому пути перевода, могут иметь крестовины марки 1/9;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приёмо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-отправочных путях грузового движения – не круче 1/9, а симметричные – не круче 1/6;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прочих путях – не круче 1/8, а симметричные – не круче 1 / 4,5.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Марка </a:t>
            </a: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крестовины одиночного стрелочного перевода,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применяемая на железных дорогах РФ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2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34"/>
    </mc:Choice>
    <mc:Fallback xmlns="">
      <p:transition advTm="16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elpiks.org/helpiksorg/baza5/1059002412773.files/image0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t="22674" r="3199" b="4747"/>
          <a:stretch/>
        </p:blipFill>
        <p:spPr bwMode="auto">
          <a:xfrm>
            <a:off x="332529" y="2154829"/>
            <a:ext cx="6714698" cy="36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1696" y="1378424"/>
            <a:ext cx="648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Стрелочный перевод марки 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/9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рельсов Р-65 с шириной колеи 1520 мм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042177"/>
              </p:ext>
            </p:extLst>
          </p:nvPr>
        </p:nvGraphicFramePr>
        <p:xfrm>
          <a:off x="7286172" y="1363436"/>
          <a:ext cx="4670878" cy="50733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2911">
                  <a:extLst>
                    <a:ext uri="{9D8B030D-6E8A-4147-A177-3AD203B41FA5}">
                      <a16:colId xmlns:a16="http://schemas.microsoft.com/office/drawing/2014/main" val="3746480557"/>
                    </a:ext>
                  </a:extLst>
                </a:gridCol>
                <a:gridCol w="1191333">
                  <a:extLst>
                    <a:ext uri="{9D8B030D-6E8A-4147-A177-3AD203B41FA5}">
                      <a16:colId xmlns:a16="http://schemas.microsoft.com/office/drawing/2014/main" val="902697877"/>
                    </a:ext>
                  </a:extLst>
                </a:gridCol>
                <a:gridCol w="1156634">
                  <a:extLst>
                    <a:ext uri="{9D8B030D-6E8A-4147-A177-3AD203B41FA5}">
                      <a16:colId xmlns:a16="http://schemas.microsoft.com/office/drawing/2014/main" val="3877418985"/>
                    </a:ext>
                  </a:extLst>
                </a:gridCol>
              </a:tblGrid>
              <a:tr h="4187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 промера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(мм)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Допуски (мм)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758226"/>
                  </a:ext>
                </a:extLst>
              </a:tr>
              <a:tr h="418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стыке рамных рельсов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26163"/>
                  </a:ext>
                </a:extLst>
              </a:tr>
              <a:tr h="2392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острия остряков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246876"/>
                  </a:ext>
                </a:extLst>
              </a:tr>
              <a:tr h="2392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корне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остряка              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595520"/>
                  </a:ext>
                </a:extLst>
              </a:tr>
              <a:tr h="418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прямому пути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614807"/>
                  </a:ext>
                </a:extLst>
              </a:tr>
              <a:tr h="418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боковому пути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726873"/>
                  </a:ext>
                </a:extLst>
              </a:tr>
              <a:tr h="418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середине переводной кривой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776813"/>
                  </a:ext>
                </a:extLst>
              </a:tr>
              <a:tr h="418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прямому пути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456829"/>
                  </a:ext>
                </a:extLst>
              </a:tr>
              <a:tr h="418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боковому пути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037008"/>
                  </a:ext>
                </a:extLst>
              </a:tr>
              <a:tr h="7776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крестовине: У начала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усовиков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ширине сердечника 40-50 мм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93168"/>
                  </a:ext>
                </a:extLst>
              </a:tr>
              <a:tr h="7776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хвосте крестовины по каждому направлению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5945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20622" y="4299404"/>
            <a:ext cx="3305175" cy="166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Марка </a:t>
            </a: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крестовины одиночного стрелочного перевода,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применяемая на железных дорогах РФ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2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599"/>
    </mc:Choice>
    <mc:Fallback xmlns="">
      <p:transition advTm="3359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32857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16126</TotalTime>
  <Words>847</Words>
  <Application>Microsoft Office PowerPoint</Application>
  <PresentationFormat>Широкоэкранный</PresentationFormat>
  <Paragraphs>182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Общий курс железных дорог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курс железных дорог</dc:title>
  <dc:creator>Андрей Калашников</dc:creator>
  <cp:lastModifiedBy>RGUPS</cp:lastModifiedBy>
  <cp:revision>67</cp:revision>
  <dcterms:created xsi:type="dcterms:W3CDTF">2019-10-28T16:46:26Z</dcterms:created>
  <dcterms:modified xsi:type="dcterms:W3CDTF">2020-03-20T06:41:34Z</dcterms:modified>
</cp:coreProperties>
</file>