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8" r:id="rId2"/>
    <p:sldId id="289" r:id="rId3"/>
    <p:sldId id="290" r:id="rId4"/>
    <p:sldId id="291" r:id="rId5"/>
    <p:sldId id="292" r:id="rId6"/>
    <p:sldId id="274" r:id="rId7"/>
    <p:sldId id="267" r:id="rId8"/>
    <p:sldId id="270" r:id="rId9"/>
    <p:sldId id="272" r:id="rId10"/>
    <p:sldId id="263" r:id="rId11"/>
    <p:sldId id="265" r:id="rId12"/>
    <p:sldId id="266" r:id="rId13"/>
    <p:sldId id="269" r:id="rId14"/>
    <p:sldId id="271" r:id="rId15"/>
    <p:sldId id="273" r:id="rId16"/>
    <p:sldId id="280" r:id="rId17"/>
    <p:sldId id="287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7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5264E-98EA-4F5C-8C6E-66A0DEA35A62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FDA35A-482D-4304-99F4-4B232C9774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831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5E2BE9-DDA5-4EA8-8C2D-6971A7C1FED2}" type="slidenum">
              <a:rPr lang="ru-RU" altLang="ru-RU"/>
              <a:pPr>
                <a:spcBef>
                  <a:spcPct val="0"/>
                </a:spcBef>
              </a:pPr>
              <a:t>1</a:t>
            </a:fld>
            <a:endParaRPr lang="ru-RU" altLang="ru-RU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4366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632661-7290-4E32-B948-5B89C84CB40D}" type="slidenum">
              <a:rPr lang="ru-RU" altLang="ru-RU"/>
              <a:pPr>
                <a:spcBef>
                  <a:spcPct val="0"/>
                </a:spcBef>
              </a:pPr>
              <a:t>10</a:t>
            </a:fld>
            <a:endParaRPr lang="ru-RU" altLang="ru-RU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9691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632661-7290-4E32-B948-5B89C84CB40D}" type="slidenum">
              <a:rPr lang="ru-RU" altLang="ru-RU"/>
              <a:pPr>
                <a:spcBef>
                  <a:spcPct val="0"/>
                </a:spcBef>
              </a:pPr>
              <a:t>11</a:t>
            </a:fld>
            <a:endParaRPr lang="ru-RU" altLang="ru-RU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4081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632661-7290-4E32-B948-5B89C84CB40D}" type="slidenum">
              <a:rPr lang="ru-RU" altLang="ru-RU"/>
              <a:pPr>
                <a:spcBef>
                  <a:spcPct val="0"/>
                </a:spcBef>
              </a:pPr>
              <a:t>12</a:t>
            </a:fld>
            <a:endParaRPr lang="ru-RU" altLang="ru-RU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8862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632661-7290-4E32-B948-5B89C84CB40D}" type="slidenum">
              <a:rPr lang="ru-RU" altLang="ru-RU"/>
              <a:pPr>
                <a:spcBef>
                  <a:spcPct val="0"/>
                </a:spcBef>
              </a:pPr>
              <a:t>13</a:t>
            </a:fld>
            <a:endParaRPr lang="ru-RU" altLang="ru-RU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5632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632661-7290-4E32-B948-5B89C84CB40D}" type="slidenum">
              <a:rPr lang="ru-RU" altLang="ru-RU"/>
              <a:pPr>
                <a:spcBef>
                  <a:spcPct val="0"/>
                </a:spcBef>
              </a:pPr>
              <a:t>14</a:t>
            </a:fld>
            <a:endParaRPr lang="ru-RU" altLang="ru-RU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1356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632661-7290-4E32-B948-5B89C84CB40D}" type="slidenum">
              <a:rPr lang="ru-RU" altLang="ru-RU"/>
              <a:pPr>
                <a:spcBef>
                  <a:spcPct val="0"/>
                </a:spcBef>
              </a:pPr>
              <a:t>15</a:t>
            </a:fld>
            <a:endParaRPr lang="ru-RU" altLang="ru-RU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2539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632661-7290-4E32-B948-5B89C84CB40D}" type="slidenum">
              <a:rPr lang="ru-RU" altLang="ru-RU"/>
              <a:pPr>
                <a:spcBef>
                  <a:spcPct val="0"/>
                </a:spcBef>
              </a:pPr>
              <a:t>16</a:t>
            </a:fld>
            <a:endParaRPr lang="ru-RU" altLang="ru-RU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962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632661-7290-4E32-B948-5B89C84CB40D}" type="slidenum">
              <a:rPr lang="ru-RU" altLang="ru-RU"/>
              <a:pPr>
                <a:spcBef>
                  <a:spcPct val="0"/>
                </a:spcBef>
              </a:pPr>
              <a:t>2</a:t>
            </a:fld>
            <a:endParaRPr lang="ru-RU" altLang="ru-RU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504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632661-7290-4E32-B948-5B89C84CB40D}" type="slidenum">
              <a:rPr lang="ru-RU" altLang="ru-RU"/>
              <a:pPr>
                <a:spcBef>
                  <a:spcPct val="0"/>
                </a:spcBef>
              </a:pPr>
              <a:t>3</a:t>
            </a:fld>
            <a:endParaRPr lang="ru-RU" altLang="ru-RU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505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632661-7290-4E32-B948-5B89C84CB40D}" type="slidenum">
              <a:rPr lang="ru-RU" altLang="ru-RU"/>
              <a:pPr>
                <a:spcBef>
                  <a:spcPct val="0"/>
                </a:spcBef>
              </a:pPr>
              <a:t>4</a:t>
            </a:fld>
            <a:endParaRPr lang="ru-RU" altLang="ru-RU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589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632661-7290-4E32-B948-5B89C84CB40D}" type="slidenum">
              <a:rPr lang="ru-RU" altLang="ru-RU"/>
              <a:pPr>
                <a:spcBef>
                  <a:spcPct val="0"/>
                </a:spcBef>
              </a:pPr>
              <a:t>5</a:t>
            </a:fld>
            <a:endParaRPr lang="ru-RU" altLang="ru-RU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235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632661-7290-4E32-B948-5B89C84CB40D}" type="slidenum">
              <a:rPr lang="ru-RU" altLang="ru-RU"/>
              <a:pPr>
                <a:spcBef>
                  <a:spcPct val="0"/>
                </a:spcBef>
              </a:pPr>
              <a:t>6</a:t>
            </a:fld>
            <a:endParaRPr lang="ru-RU" altLang="ru-RU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362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632661-7290-4E32-B948-5B89C84CB40D}" type="slidenum">
              <a:rPr lang="ru-RU" altLang="ru-RU"/>
              <a:pPr>
                <a:spcBef>
                  <a:spcPct val="0"/>
                </a:spcBef>
              </a:pPr>
              <a:t>7</a:t>
            </a:fld>
            <a:endParaRPr lang="ru-RU" altLang="ru-RU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250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632661-7290-4E32-B948-5B89C84CB40D}" type="slidenum">
              <a:rPr lang="ru-RU" altLang="ru-RU"/>
              <a:pPr>
                <a:spcBef>
                  <a:spcPct val="0"/>
                </a:spcBef>
              </a:pPr>
              <a:t>8</a:t>
            </a:fld>
            <a:endParaRPr lang="ru-RU" altLang="ru-RU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2272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632661-7290-4E32-B948-5B89C84CB40D}" type="slidenum">
              <a:rPr lang="ru-RU" altLang="ru-RU"/>
              <a:pPr>
                <a:spcBef>
                  <a:spcPct val="0"/>
                </a:spcBef>
              </a:pPr>
              <a:t>9</a:t>
            </a:fld>
            <a:endParaRPr lang="ru-RU" altLang="ru-RU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201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CF1ED-EA82-49FC-B43F-BF870D5FCDAF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FCB8-C0DA-4454-82B4-31F0B6EA76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823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CF1ED-EA82-49FC-B43F-BF870D5FCDAF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FCB8-C0DA-4454-82B4-31F0B6EA76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871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CF1ED-EA82-49FC-B43F-BF870D5FCDAF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FCB8-C0DA-4454-82B4-31F0B6EA76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975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CF1ED-EA82-49FC-B43F-BF870D5FCDAF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FCB8-C0DA-4454-82B4-31F0B6EA76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323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CF1ED-EA82-49FC-B43F-BF870D5FCDAF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FCB8-C0DA-4454-82B4-31F0B6EA76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127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CF1ED-EA82-49FC-B43F-BF870D5FCDAF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FCB8-C0DA-4454-82B4-31F0B6EA76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146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CF1ED-EA82-49FC-B43F-BF870D5FCDAF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FCB8-C0DA-4454-82B4-31F0B6EA76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433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CF1ED-EA82-49FC-B43F-BF870D5FCDAF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FCB8-C0DA-4454-82B4-31F0B6EA76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947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CF1ED-EA82-49FC-B43F-BF870D5FCDAF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FCB8-C0DA-4454-82B4-31F0B6EA76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210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CF1ED-EA82-49FC-B43F-BF870D5FCDAF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FCB8-C0DA-4454-82B4-31F0B6EA76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707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CF1ED-EA82-49FC-B43F-BF870D5FCDAF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FCB8-C0DA-4454-82B4-31F0B6EA76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023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CF1ED-EA82-49FC-B43F-BF870D5FCDAF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0FCB8-C0DA-4454-82B4-31F0B6EA76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278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364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Заголовок 1"/>
          <p:cNvSpPr>
            <a:spLocks noGrp="1"/>
          </p:cNvSpPr>
          <p:nvPr>
            <p:ph type="ctrTitle"/>
          </p:nvPr>
        </p:nvSpPr>
        <p:spPr>
          <a:xfrm>
            <a:off x="839416" y="3417895"/>
            <a:ext cx="8136904" cy="874712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курс железных дорог</a:t>
            </a:r>
            <a:endParaRPr lang="ru-RU" altLang="ru-RU" sz="2800" b="1" dirty="0">
              <a:solidFill>
                <a:schemeClr val="bg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7697" y="4662755"/>
            <a:ext cx="12192000" cy="865188"/>
          </a:xfrm>
        </p:spPr>
        <p:txBody>
          <a:bodyPr rtlCol="0">
            <a:no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Раздел 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«Стрелочные переводы и стрелочные улицы, их назначение и устройство»</a:t>
            </a:r>
            <a:endParaRPr lang="ru-RU" sz="2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92288" indent="-1792288" algn="l" fontAlgn="auto">
              <a:lnSpc>
                <a:spcPct val="100000"/>
              </a:lnSpc>
              <a:spcAft>
                <a:spcPts val="0"/>
              </a:spcAft>
              <a:defRPr/>
            </a:pP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6350" y="134938"/>
            <a:ext cx="12185650" cy="701675"/>
          </a:xfrm>
          <a:prstGeom prst="rect">
            <a:avLst/>
          </a:prstGeom>
          <a:noFill/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Ростовский государственный университет путей сообщения</a:t>
            </a:r>
          </a:p>
        </p:txBody>
      </p:sp>
      <p:sp>
        <p:nvSpPr>
          <p:cNvPr id="3079" name="Прямоугольник 17"/>
          <p:cNvSpPr>
            <a:spLocks noChangeArrowheads="1"/>
          </p:cNvSpPr>
          <p:nvPr/>
        </p:nvSpPr>
        <p:spPr bwMode="auto">
          <a:xfrm>
            <a:off x="6350" y="785813"/>
            <a:ext cx="121856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2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Кафедра </a:t>
            </a:r>
            <a:r>
              <a:rPr lang="ru-RU" altLang="ru-RU" sz="220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«Станции и грузовая работа»</a:t>
            </a:r>
            <a:endParaRPr lang="ru-RU" altLang="ru-RU" sz="22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04152" y="5328097"/>
            <a:ext cx="71900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0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Лекция 2.2 Стрелочные улицы, их назначение и устройство</a:t>
            </a:r>
            <a:r>
              <a:rPr lang="ru-RU" altLang="ru-RU" sz="2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дзаголовок 2">
            <a:extLst/>
          </p:cNvPr>
          <p:cNvSpPr txBox="1">
            <a:spLocks/>
          </p:cNvSpPr>
          <p:nvPr/>
        </p:nvSpPr>
        <p:spPr>
          <a:xfrm>
            <a:off x="624304" y="6073384"/>
            <a:ext cx="3738546" cy="333375"/>
          </a:xfrm>
          <a:prstGeom prst="rect">
            <a:avLst/>
          </a:prstGeom>
        </p:spPr>
        <p:txBody>
          <a:bodyPr anchor="b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ru-RU" sz="1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Автор: </a:t>
            </a:r>
            <a:r>
              <a:rPr lang="ru-RU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к.т.н., доцент </a:t>
            </a:r>
            <a:r>
              <a:rPr lang="ru-RU" sz="16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Репешко</a:t>
            </a:r>
            <a:r>
              <a:rPr lang="ru-RU" sz="1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Н.А.</a:t>
            </a:r>
            <a:endParaRPr lang="ru-RU" sz="16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70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9739"/>
    </mc:Choice>
    <mc:Fallback xmlns="">
      <p:transition advTm="197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19739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 txBox="1">
            <a:spLocks/>
          </p:cNvSpPr>
          <p:nvPr/>
        </p:nvSpPr>
        <p:spPr bwMode="auto">
          <a:xfrm>
            <a:off x="0" y="0"/>
            <a:ext cx="12192000" cy="8715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sz="2400" dirty="0"/>
              <a:t>Методика расчета координат основных точек стрелочной улицы.</a:t>
            </a:r>
            <a:endParaRPr lang="ru-RU" altLang="ru-RU" sz="24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39864" y="1574799"/>
            <a:ext cx="5157787" cy="49566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расчете стрелочной улицы под углом крестовины определяют значения С, С1, Т, координаты центров переводов и вершины угла поворота (точки В). Проверяется достаточность вставки f для разгонки уширения колеи. Значения Т, К и f определяются по приведенным формулам предыдущей лекции. Длина соединительной прямой от торца крестовины до стыка рамного рельса следующего перевода: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71772" y="1124631"/>
            <a:ext cx="5183188" cy="54067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Длина стрелочной улицы по проекции от центра первого перевода до вершины угла поворота крайнего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пути:</a:t>
            </a:r>
          </a:p>
          <a:p>
            <a:pPr marL="0" indent="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– знаменатель марки крестовины.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первого перевода принимают за начало координат и, проецируя на горизонтальную ось X и вертикальную ось Y известные расстояния с учетом угла наклона, находят координаты X и Y центров переводов и вершин углов поворота. Для рассматриваемых точек стрелочной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улицы: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67328" y="3828030"/>
            <a:ext cx="2902857" cy="100148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d1 = e/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 –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Lп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11936" y="1660980"/>
            <a:ext cx="2902857" cy="100148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L1 =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Σе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tg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 =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ΣеN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11937" y="4365605"/>
            <a:ext cx="2902857" cy="100148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=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Σе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tg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Σе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0" y="0"/>
            <a:ext cx="12192000" cy="8715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расчета координат основных точек стрелочной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улицы</a:t>
            </a:r>
            <a:endParaRPr lang="ru-RU" altLang="ru-RU" sz="24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39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198"/>
    </mc:Choice>
    <mc:Fallback xmlns="">
      <p:transition advTm="20198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20198" objId="2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 txBox="1">
            <a:spLocks/>
          </p:cNvSpPr>
          <p:nvPr/>
        </p:nvSpPr>
        <p:spPr bwMode="auto">
          <a:xfrm>
            <a:off x="0" y="0"/>
            <a:ext cx="12192000" cy="8715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расчета координат основных точек стрелочной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улицы</a:t>
            </a:r>
            <a:endParaRPr lang="ru-RU" altLang="ru-RU" sz="24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52714" y="1175657"/>
            <a:ext cx="4851400" cy="50013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Координаты вписывают в горизонтальные графы внизу плана стрелочной улицы или в специальную ведомость координат. Подсчеты ведут с точностью до 0,001 м, результат округляют до 0,01 м. Этот же принцип определения координат центров переводов и вершин углов поворота посредством проекции на две оси применяется и при проектировании всех других видов стрелочных улиц.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стрелочной улице, расположенной на основном пути, кривые путей 2, 3 и т.д. концентричны. Радиус R кривой пути 2 обычно задан. Радиусы кривых в последующих путях возрастают на е, т. е. R3 = R2 + е, R4 = R2 + 2е и т. д. Координаты центров переводов и вершин углов поворота легко определяются при известных значениях е, С и 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10086" y="1175657"/>
            <a:ext cx="4851400" cy="50013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Достоинством простых стрелочных улиц является хорошая видимость и удобство обслуживания. Недостаток их – значительное увеличение длины горловины при большом количестве путей (пропорционально числу путей). Поэтому простые стрелочные улицы применяются с переводами марки 1/9 преимущественно в небольших парках (до четырех-пяти путей).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двух видов простых стрелочных улиц предпочтительней под углом крестовины, который имеет прямые пути в пределах полезной длины, что обеспечивает лучшую видимость при маневрах. Если основной путь 1 стрелочной улицы является в то же время главным, надо применять стрелочную улицу под углом крестовины, чтобы на главном пути укладывать меньше стрелочных переводов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36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198"/>
    </mc:Choice>
    <mc:Fallback xmlns="">
      <p:transition advTm="20198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20198" objId="2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 txBox="1">
            <a:spLocks/>
          </p:cNvSpPr>
          <p:nvPr/>
        </p:nvSpPr>
        <p:spPr bwMode="auto">
          <a:xfrm>
            <a:off x="0" y="0"/>
            <a:ext cx="12192000" cy="8715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расчета координат основных точек стрелочной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улицы</a:t>
            </a:r>
            <a:endParaRPr lang="ru-RU" altLang="ru-RU" sz="24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83407" y="1088571"/>
            <a:ext cx="5546676" cy="55734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определения максимального значения угла наклона β применяются два способа. При первом способе, применяемом обычно, когда первое междупутье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больше, чем другие (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определяется максимальное значение угла β из зависимости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 =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где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Затем находится угол β–α, значение тангенса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этого угла и значение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тангенса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угла 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Необходимая расчетная ширина первого междупутья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ru-RU" sz="1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определяется как сумма проекций известных прямолинейных отрезков на вертикальную ось:</a:t>
            </a:r>
          </a:p>
          <a:p>
            <a:pPr marL="0" indent="0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415020" y="1155701"/>
            <a:ext cx="5546676" cy="5506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можно рассчитать координаты центров переводов и вершин углов поворота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центров переводов 3, 4 вершин углов поворота на путях 3-4 находятся добавлением к координатам центра перевода 2 проекций на оси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известных отрезков. Особо проверяется величина вставки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1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расстояние для нормированного уширения колеи в кривой.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2183" y="2417886"/>
            <a:ext cx="2902857" cy="100148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240217_f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713" y="2478268"/>
            <a:ext cx="2717798" cy="88072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384752" y="4368003"/>
            <a:ext cx="5343979" cy="72083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344" y="4456653"/>
            <a:ext cx="5066797" cy="49589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578761" y="1720212"/>
            <a:ext cx="5219196" cy="169916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240217_f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450" y="1828435"/>
            <a:ext cx="4813803" cy="148271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Прямоугольник 13"/>
          <p:cNvSpPr/>
          <p:nvPr/>
        </p:nvSpPr>
        <p:spPr>
          <a:xfrm>
            <a:off x="7736925" y="4611921"/>
            <a:ext cx="2902857" cy="100148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240217_f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172" y="4659567"/>
            <a:ext cx="2640373" cy="953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542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198"/>
    </mc:Choice>
    <mc:Fallback xmlns="">
      <p:transition advTm="20198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20198" objId="2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 txBox="1">
            <a:spLocks/>
          </p:cNvSpPr>
          <p:nvPr/>
        </p:nvSpPr>
        <p:spPr bwMode="auto">
          <a:xfrm>
            <a:off x="0" y="0"/>
            <a:ext cx="12192000" cy="8715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расчета координат основных точек стрелочной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улицы</a:t>
            </a:r>
            <a:endParaRPr lang="ru-RU" altLang="ru-RU" sz="24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sz="half" idx="1"/>
          </p:nvPr>
        </p:nvSpPr>
        <p:spPr>
          <a:xfrm>
            <a:off x="348340" y="980836"/>
            <a:ext cx="11495314" cy="56025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другом треугольнике O1MO2 вначале надо определить длину катета O1M, выразив его через известные величины b1, R 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е,</a:t>
            </a: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построения видно,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</a:p>
          <a:p>
            <a:pPr marL="0" indent="0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угол β при известном угле φ, прежде всего, находят расстояние между центрами стрелочных переводов из условия с = e/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β, причем значение с должно быть не менее Lп + d. Дальнейший расчет элементов стрелочной улицы ведется, как и по первому способу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Изложенный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определения угла β (по второму способу) может применяться для всех сокращенных соединений с обратными кривыми.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Достоинством сокращенной стрелочной улицы является то, что она короче по сравнению с простыми стрелочными улицами. Недостаток ее – неудобство маневрирования по путям с обратными кривыми. Применение сокращенной стрелочной улицы целесообразно на путях угольных складов, различных баз, крупных грузовых дворов и на промышленных площадках, где имеются широкие междупутья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3112" y="1458473"/>
            <a:ext cx="4785775" cy="54868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8836" y="1534159"/>
            <a:ext cx="4694327" cy="4303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3112" y="2276609"/>
            <a:ext cx="4785775" cy="7803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8836" y="2334526"/>
            <a:ext cx="4694327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9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198"/>
    </mc:Choice>
    <mc:Fallback xmlns="">
      <p:transition advTm="20198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20198" objId="2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 txBox="1">
            <a:spLocks/>
          </p:cNvSpPr>
          <p:nvPr/>
        </p:nvSpPr>
        <p:spPr bwMode="auto">
          <a:xfrm>
            <a:off x="0" y="0"/>
            <a:ext cx="12192000" cy="8715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расчета координат основных точек стрелочной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улицы</a:t>
            </a:r>
            <a:endParaRPr lang="ru-RU" altLang="ru-RU" sz="24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1883" y="998308"/>
            <a:ext cx="11408228" cy="57072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проверки вставки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fп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крайнем пути необходимо вначале определить расстояние от центра перевода 2 до вершины угла поворота на крайнем пути, зная ординату Y2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расстояние от центра перевода 2 до центра последнего перевода на прямом участке стрелочной улицы;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Тп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Rtg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 – тангенс кривой на крайнем пути.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случае, когда первое междупутье должно быть одинаково с другими, стрелочный перевод 3 для пути 2 укладывается на пути 1 на расстояние e/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 от стрелочного перевода 1. При нечетном числе путей в парке схема стрелочной улицы изменяется, как показано пунктиром. Расстояние между переводом 1 (при его новом положении) и переводом 2 будет не L0, а несколько больше:</a:t>
            </a:r>
          </a:p>
          <a:p>
            <a:pPr marL="0" indent="0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расчета других элементов сохраняется и для измененной схемы.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Достоинством стрелочной улицы под двойным углом крестовины является сокращение длины стрелочной зоны, а, следовательно, и маневрового рейса. Применяется она преимущественно в горловинах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приемо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-отправочных парков, имеющих более 4-5 путей.</a:t>
            </a:r>
          </a:p>
          <a:p>
            <a:pPr marL="0" indent="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4101" y="1555219"/>
            <a:ext cx="3743795" cy="8135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6189" y="1586983"/>
            <a:ext cx="3579615" cy="7298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5997" y="3908119"/>
            <a:ext cx="2540000" cy="8169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4208" y="3979239"/>
            <a:ext cx="2283578" cy="64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30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198"/>
    </mc:Choice>
    <mc:Fallback xmlns="">
      <p:transition advTm="20198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20198" objId="2"/>
      </p14:showEvt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 txBox="1">
            <a:spLocks/>
          </p:cNvSpPr>
          <p:nvPr/>
        </p:nvSpPr>
        <p:spPr bwMode="auto">
          <a:xfrm>
            <a:off x="0" y="0"/>
            <a:ext cx="12192000" cy="8715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sz="2400" dirty="0"/>
              <a:t>Методика расчета координат основных точек стрелочной улицы.</a:t>
            </a:r>
            <a:endParaRPr lang="ru-RU" altLang="ru-RU" sz="24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185056" y="871538"/>
            <a:ext cx="5910944" cy="58340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расчете неконцентрических стрелочных улиц обычно известно расстояние между осями путей е, радиус R сопрягающей кривой и расстояние между центрами перевода L0, определяемое по схеме попутной укладки. Рассчитывают координаты центров переводов и вершин углов поворота, применяя общий метод проекций на оси X и Y, и определяют элементы кривых для известных углов α, 2α, 3α и т. д.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Приняв начало координат в центре перевода 1, получим:</a:t>
            </a:r>
          </a:p>
          <a:p>
            <a:pPr marL="0" indent="0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укладке неконцентрической улицы с постоянным радиусом кривых междупутья в голове парка уширяются, вызывая увеличение объема земляных работ. Для ликвидации этого недостатка можно увеличивать радиусы кривых на каждом последующем пути. При этом надо следить, чтобы междупутья в кривых были не менее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допускаемых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6096000" y="871538"/>
            <a:ext cx="5910946" cy="58340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концентрических веерных стрелочных улицах (рис. 5, б) кривые участки концентричны и начинаются в одном створе. Радиус кривой на пути 2 принимают не менее 300 м; для каждого последующего пути радиус кривой возрастает на е.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расчете стрелочной улицы этого вида, кроме координат центров переводов и вершин углов поворота, определяют также длины вставок d и f. Минимальное значение d должно соответствовать требованиям схемы попутной укладки.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Недостатком веерной концентрической улицы является изменение вставки d и, как следствие, появление рубок переменной длины при попутной укладке переводов. Веерные улицы применяются в тех случаях, когда из парка надо устроить выход на основной путь, расположенный к парку под углом более 2α, а также для крайних пучков больших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парков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046" y="2423377"/>
            <a:ext cx="5525135" cy="160731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157" y="2552797"/>
            <a:ext cx="4764911" cy="1348470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0" y="0"/>
            <a:ext cx="12192000" cy="8715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расчета координат основных точек стрелочной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улицы</a:t>
            </a:r>
            <a:endParaRPr lang="ru-RU" altLang="ru-RU" sz="24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76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198"/>
    </mc:Choice>
    <mc:Fallback xmlns="">
      <p:transition advTm="20198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20198" objId="2"/>
      </p14:showEvt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 txBox="1">
            <a:spLocks/>
          </p:cNvSpPr>
          <p:nvPr/>
        </p:nvSpPr>
        <p:spPr bwMode="auto">
          <a:xfrm>
            <a:off x="0" y="0"/>
            <a:ext cx="12192000" cy="8715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sz="2400" dirty="0"/>
              <a:t>Методика расчета координат основных точек стрелочной улицы.</a:t>
            </a:r>
            <a:endParaRPr lang="ru-RU" altLang="ru-RU" sz="24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5600" y="1188356"/>
            <a:ext cx="11480800" cy="52269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координат центров переводов этих улиц весьма прост, так как все углы и расстояния L0 и с известны по предыдущим расчетам. Так же легко определяются координаты вершин углов поворота. Но в этих стрелочных улицах необходимо проверять возможность вписывания кривых заданных радиусов, для чего надо определить величину вставки между торцом крестовины и началом кривой после наиболее удаленных переводов. В данном случае вставки f на путях 6 и 9 должны быть не меньше k1, а на путях 4, 5 и 10 – не меньше Р.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рассматриваемом примере, зная координаты Х8 и Y8 центра перевода 8, можно определить координаты вершины угла поворота пути 10 и вставку f10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Комбинированные улицы могут также представлять сочетания простых улиц с улицами под углом 2α или веерными.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818" y="2442938"/>
            <a:ext cx="4284361" cy="14397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7702" y="2535891"/>
            <a:ext cx="3876592" cy="1253835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-2" y="0"/>
            <a:ext cx="12192000" cy="8715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расчета координат основных точек стрелочной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улицы</a:t>
            </a:r>
            <a:endParaRPr lang="ru-RU" altLang="ru-RU" sz="24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85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198"/>
    </mc:Choice>
    <mc:Fallback xmlns="">
      <p:transition advTm="20198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20198" objId="2"/>
      </p14:showEvt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0"/>
            <a:ext cx="12192000" cy="8715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endParaRPr lang="ru-RU" altLang="ru-RU" sz="24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3372" y="1659285"/>
            <a:ext cx="11305256" cy="35394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indent="0" algn="ctr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взят из свободных информационно-справочных источников:</a:t>
            </a:r>
          </a:p>
          <a:p>
            <a:pPr indent="360000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288925">
              <a:buFont typeface="Wingdings" panose="05000000000000000000" pitchFamily="2" charset="2"/>
              <a:buChar char="§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288925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дороги. Общий курс: Учебник / Ефименко Ю.И., Ковалев В.И., Логинов С.И.; Под ред. Ефименко Ю.И., - 6-е изд., перераб. и доп. - М.:УМЦ ЖДТ, 2014. - 503 с.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288925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Медведева, И.И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Общий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 железных дорог : учеб. пособие / И.И. Медведева .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ФГБУ ДПО «Учебно-методический центр по образованию на железнодорожном транспорте», 2019. – 206 c. – ISBN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978-5-907055-93-3.</a:t>
            </a:r>
          </a:p>
          <a:p>
            <a:pPr marL="514350" indent="288925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Ермакова, Т.А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Технология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перевозочного процесса : учеб. пособие / Т.А. Ермакова .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ФГБУ ДПО «Учебно-методический центр по образованию на железнодорожном транспорте», 2019. – 334 c. – ISBN 978-5-907055-48-3</a:t>
            </a:r>
          </a:p>
          <a:p>
            <a:pPr marL="514350" indent="288925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ресурсы</a:t>
            </a:r>
          </a:p>
        </p:txBody>
      </p:sp>
    </p:spTree>
    <p:extLst>
      <p:ext uri="{BB962C8B-B14F-4D97-AF65-F5344CB8AC3E}">
        <p14:creationId xmlns:p14="http://schemas.microsoft.com/office/powerpoint/2010/main" val="3979681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 txBox="1">
            <a:spLocks/>
          </p:cNvSpPr>
          <p:nvPr/>
        </p:nvSpPr>
        <p:spPr bwMode="auto">
          <a:xfrm>
            <a:off x="0" y="0"/>
            <a:ext cx="12192000" cy="8715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Содержание темы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447040" y="1801191"/>
            <a:ext cx="11744960" cy="273921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rIns="72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	</a:t>
            </a:r>
            <a:r>
              <a:rPr lang="ru-RU" alt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Раздел </a:t>
            </a:r>
            <a:r>
              <a:rPr lang="ru-RU" altLang="ru-RU" sz="14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1</a:t>
            </a:r>
            <a:r>
              <a:rPr lang="ru-RU" alt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Общие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сведения о железнодорожном транспорте. </a:t>
            </a:r>
          </a:p>
          <a:p>
            <a:pPr indent="1970088" eaLnBrk="1" hangingPunct="1"/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Структура управления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железнодорожным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транспортом.</a:t>
            </a:r>
          </a:p>
          <a:p>
            <a:pPr eaLnBrk="1" hangingPunct="1"/>
            <a:r>
              <a:rPr lang="ru-RU" alt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	</a:t>
            </a:r>
            <a:r>
              <a:rPr lang="ru-RU" alt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Раздел </a:t>
            </a:r>
            <a:r>
              <a:rPr lang="ru-RU" altLang="ru-RU" sz="14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</a:t>
            </a:r>
            <a:r>
              <a:rPr lang="ru-RU" alt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Стрелочные переводы и стрелочные улицы,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их назначение и устройство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altLang="ru-RU" sz="14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	                </a:t>
            </a:r>
            <a:r>
              <a:rPr lang="ru-RU" altLang="ru-RU" sz="140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Лекция </a:t>
            </a:r>
            <a:r>
              <a:rPr lang="ru-RU" altLang="ru-RU" sz="14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2.1 Стрелочные </a:t>
            </a:r>
            <a:r>
              <a:rPr lang="ru-RU" altLang="ru-RU" sz="140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переводы, </a:t>
            </a:r>
            <a:r>
              <a:rPr lang="ru-RU" altLang="ru-RU" sz="14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их назначение и устройство</a:t>
            </a:r>
            <a:endParaRPr lang="ru-RU" altLang="ru-RU" sz="1400" dirty="0" smtClean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altLang="ru-RU" sz="1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	</a:t>
            </a:r>
            <a:r>
              <a:rPr lang="ru-RU" altLang="ru-RU" sz="14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              Лекция 2.2 </a:t>
            </a:r>
            <a:r>
              <a:rPr lang="ru-RU" altLang="ru-RU" sz="1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Стрелочные </a:t>
            </a:r>
            <a:r>
              <a:rPr lang="ru-RU" altLang="ru-RU" sz="14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улицы, </a:t>
            </a:r>
            <a:r>
              <a:rPr lang="ru-RU" altLang="ru-RU" sz="1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их назначение и устройство</a:t>
            </a:r>
            <a:r>
              <a:rPr lang="ru-RU" altLang="ru-RU" sz="14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  <a:endParaRPr lang="ru-RU" altLang="ru-RU" sz="1400" b="1" dirty="0" smtClean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	</a:t>
            </a:r>
            <a:r>
              <a:rPr lang="ru-RU" alt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Раздел </a:t>
            </a:r>
            <a:r>
              <a:rPr lang="ru-RU" altLang="ru-RU" sz="14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3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Локомотивы и локомотивное хозяйство</a:t>
            </a:r>
            <a:endParaRPr lang="ru-RU" altLang="ru-RU" sz="1400" dirty="0" smtClean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900113" fontAlgn="auto">
              <a:spcAft>
                <a:spcPts val="0"/>
              </a:spcAft>
              <a:defRPr/>
            </a:pPr>
            <a:r>
              <a:rPr lang="ru-RU" alt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Раздел </a:t>
            </a:r>
            <a:r>
              <a:rPr lang="ru-RU" altLang="ru-RU" sz="14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4</a:t>
            </a:r>
            <a:r>
              <a:rPr lang="ru-RU" altLang="ru-RU" sz="140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Вагоны и вагонное хозяйство</a:t>
            </a:r>
            <a:endParaRPr lang="ru-RU" altLang="ru-RU" sz="1400" dirty="0" smtClean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900113" fontAlgn="auto">
              <a:spcAft>
                <a:spcPts val="0"/>
              </a:spcAft>
              <a:defRPr/>
            </a:pPr>
            <a:r>
              <a:rPr lang="ru-RU" alt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Раздел </a:t>
            </a:r>
            <a:r>
              <a:rPr lang="ru-RU" altLang="ru-RU" sz="14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5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Раздельные пункты. Понятие о железнодорожных узлах.</a:t>
            </a:r>
            <a:endParaRPr lang="ru-RU" altLang="ru-RU" sz="1400" dirty="0" smtClean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900113" fontAlgn="auto">
              <a:spcAft>
                <a:spcPts val="0"/>
              </a:spcAft>
              <a:defRPr/>
            </a:pPr>
            <a:r>
              <a:rPr lang="ru-RU" alt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Раздел </a:t>
            </a:r>
            <a:r>
              <a:rPr lang="ru-RU" altLang="ru-RU" sz="14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6</a:t>
            </a:r>
            <a:r>
              <a:rPr lang="ru-RU" alt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Автоматика и телемеханика и связь на железнодорожном транспорте</a:t>
            </a:r>
            <a:endParaRPr lang="ru-RU" altLang="ru-RU" sz="1400" dirty="0" smtClean="0">
              <a:solidFill>
                <a:srgbClr val="FF000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068513" indent="-1168400" fontAlgn="auto">
              <a:spcAft>
                <a:spcPts val="0"/>
              </a:spcAft>
              <a:defRPr/>
            </a:pPr>
            <a:r>
              <a:rPr lang="ru-RU" alt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Раздел </a:t>
            </a:r>
            <a:r>
              <a:rPr lang="ru-RU" altLang="ru-RU" sz="14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7</a:t>
            </a:r>
            <a:r>
              <a:rPr lang="ru-RU" alt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Габариты приближения строений на железнодорожном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транспорте. Искусственные сооружения.</a:t>
            </a:r>
            <a:endParaRPr lang="ru-RU" altLang="ru-RU" sz="1400" dirty="0" smtClean="0">
              <a:solidFill>
                <a:srgbClr val="FF000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068513" indent="-1168400" fontAlgn="auto">
              <a:spcAft>
                <a:spcPts val="0"/>
              </a:spcAft>
              <a:defRPr/>
            </a:pPr>
            <a:r>
              <a:rPr lang="ru-RU" alt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Раздел </a:t>
            </a:r>
            <a:r>
              <a:rPr lang="ru-RU" altLang="ru-RU" sz="14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8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Электроснабжение железных дорог.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перевозок и график движения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поездов. Материально-техническое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снабжение железных дорог.</a:t>
            </a:r>
            <a:endParaRPr lang="ru-RU" altLang="ru-RU" sz="14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14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198"/>
    </mc:Choice>
    <mc:Fallback xmlns="">
      <p:transition advTm="201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4" grpId="0"/>
    </p:bldLst>
  </p:timing>
  <p:extLst mod="1">
    <p:ext uri="{E180D4A7-C9FB-4DFB-919C-405C955672EB}">
      <p14:showEvtLst xmlns:p14="http://schemas.microsoft.com/office/powerpoint/2010/main">
        <p14:playEvt time="0" objId="2"/>
        <p14:stopEvt time="20198" objId="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 txBox="1">
            <a:spLocks/>
          </p:cNvSpPr>
          <p:nvPr/>
        </p:nvSpPr>
        <p:spPr bwMode="auto">
          <a:xfrm>
            <a:off x="0" y="0"/>
            <a:ext cx="12192000" cy="8715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altLang="ru-RU" sz="24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Стрелочные улицы</a:t>
            </a:r>
            <a:endParaRPr lang="ru-RU" altLang="ru-RU" sz="24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47965" y="1190171"/>
            <a:ext cx="4241800" cy="197847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Стрелочные улицы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последовательно расположенные на определенном расстоянии стрелочные переводы, предназначенные для соединения группы параллельных путей.</a:t>
            </a:r>
          </a:p>
          <a:p>
            <a:pPr marL="0" indent="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Стрелочные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улицы дают возможность принимать поезда с главного пути на любой путь парка станции, отправлять поезда с любого пути на главный путь, а также переставлять вагоны с одного пути на другой через вытяжной путь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s://builtworlds.com/wp-content/uploads/2017/06/CTA_loop_junction-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61"/>
          <a:stretch/>
        </p:blipFill>
        <p:spPr bwMode="auto">
          <a:xfrm>
            <a:off x="354805" y="3461657"/>
            <a:ext cx="5733790" cy="339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-dog.pw/android-wallpapers/1/53/559651418537984/steel-road-train-screen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152900"/>
            <a:ext cx="4795157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transceltnieks.lv/plugins/thephotogallery/timthumb.php?src=http://www.transceltnieks.lv/data/uploads/albums/reconstruction-of-the-hump-of-skirotava-marshalling-station/08.jpg&amp;w=1500&amp;h=75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5" y="1041400"/>
            <a:ext cx="5247579" cy="309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5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198"/>
    </mc:Choice>
    <mc:Fallback xmlns="">
      <p:transition advTm="20198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20198" objId="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 txBox="1">
            <a:spLocks/>
          </p:cNvSpPr>
          <p:nvPr/>
        </p:nvSpPr>
        <p:spPr bwMode="auto">
          <a:xfrm>
            <a:off x="0" y="0"/>
            <a:ext cx="12192000" cy="8715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стрелочных улиц</a:t>
            </a:r>
            <a:endParaRPr lang="ru-RU" altLang="ru-RU" sz="24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357261" y="1494293"/>
            <a:ext cx="5562143" cy="47865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Стрелочные улицы классифицируются на: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простые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стрелочные улицы (под углом крестовины, на основном пути);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сокращенные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стрелочные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улицы;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двойным углом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крестовины;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веерные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стрелочные улицы (левосторонние и правосторонние);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комбинированные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(составные) стрелочные улицы;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пучкообразные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стрелочные улицы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расчете стрелочных улиц всех видов известными величинами являются расстояния между осями параллельных путей е, радиусы сопрягающих кривых R, данные о стрелочных переводах (тип рельса, марки крестовин, расстояния, а, b,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Lп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671740" y="4425352"/>
            <a:ext cx="5183188" cy="979768"/>
          </a:xfrm>
        </p:spPr>
        <p:txBody>
          <a:bodyPr>
            <a:noAutofit/>
          </a:bodyPr>
          <a:lstStyle/>
          <a:p>
            <a:pPr algn="ctr"/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Схемы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стрелочных улиц: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под углом крестовины;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под двойным углом крестовины;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веерные (левосторонняя и правосторонняя);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на основном пути;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сокращенная;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комбинированная (составная);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пучкообразная</a:t>
            </a:r>
            <a:endParaRPr lang="ru-RU" sz="1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42197" y="1087892"/>
            <a:ext cx="5903528" cy="270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4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198"/>
    </mc:Choice>
    <mc:Fallback xmlns="">
      <p:transition advTm="20198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20198" objId="2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 txBox="1">
            <a:spLocks/>
          </p:cNvSpPr>
          <p:nvPr/>
        </p:nvSpPr>
        <p:spPr bwMode="auto">
          <a:xfrm>
            <a:off x="0" y="0"/>
            <a:ext cx="12192000" cy="8715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altLang="ru-RU" sz="2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Простые стрелочные улицы.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986972"/>
            <a:ext cx="10515600" cy="478972"/>
          </a:xfrm>
        </p:spPr>
        <p:txBody>
          <a:bodyPr>
            <a:no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Простейшие стрелочные улицы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схемы)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1148217" y="5372100"/>
            <a:ext cx="9224507" cy="1008379"/>
          </a:xfrm>
        </p:spPr>
        <p:txBody>
          <a:bodyPr>
            <a:noAutofit/>
          </a:bodyPr>
          <a:lstStyle/>
          <a:p>
            <a:pPr algn="ctr"/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Различают два типа простых стрелочных улиц: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углом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крестовины;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расположенную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основном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пути.</a:t>
            </a:r>
            <a:endParaRPr lang="ru-RU" sz="1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m.studref.com/htm/img/39/6736/4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90" y="1437921"/>
            <a:ext cx="6891360" cy="3734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cf.ppt-online.org/files2/slide/l/LP6k9Xi3ZFTp8e5rHJgQvDmBME7aKNYzsuRItld01q/slide-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15" t="14738" r="11623" b="54059"/>
          <a:stretch/>
        </p:blipFill>
        <p:spPr bwMode="auto">
          <a:xfrm>
            <a:off x="8075422" y="1657351"/>
            <a:ext cx="3697478" cy="345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815263" y="1314450"/>
            <a:ext cx="4100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Пучкообразная стрелочная улица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93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198"/>
    </mc:Choice>
    <mc:Fallback xmlns="">
      <p:transition advTm="20198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20198" objId="2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 txBox="1">
            <a:spLocks/>
          </p:cNvSpPr>
          <p:nvPr/>
        </p:nvSpPr>
        <p:spPr bwMode="auto">
          <a:xfrm>
            <a:off x="0" y="0"/>
            <a:ext cx="12192000" cy="8715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Комбинированные (составные) стрелочные улицы</a:t>
            </a:r>
            <a:endParaRPr lang="ru-RU" altLang="ru-RU" sz="24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70115" y="1248229"/>
            <a:ext cx="1145177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Комбинированные (составные) стрелочные улицы возникают при большом числе путей в парках. Чаще всего они представляют собой различные комбинации простых улиц с увеличением угла наклона к основному пути.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примера на (рис. 6) показана улица, которая от стрелочного перевода 2 до стрелочного перевода 4 по своей конструкции является простой улицей под углом крестовины. Участок между переводами 5-7 представляет собой простую улицу на основном пути, но наклоненную к пути 1 под углом α. И наконец, участок, на котором уложены переводы 8-9, представляет улицу под углом крестовины, но наклоненную к пути 1 под углом 3α. Удобно располагать рядом стрелочные улицы 2-4 и 5-7 при ручном обслуживании и устройстве водоотводов от стрелок при электрической централизации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6 – Комбинированная (составная) стрелочная улица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057" y="3294743"/>
            <a:ext cx="7191828" cy="275771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50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198"/>
    </mc:Choice>
    <mc:Fallback xmlns="">
      <p:transition advTm="20198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20198" objId="2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 txBox="1">
            <a:spLocks/>
          </p:cNvSpPr>
          <p:nvPr/>
        </p:nvSpPr>
        <p:spPr bwMode="auto">
          <a:xfrm>
            <a:off x="0" y="0"/>
            <a:ext cx="12192000" cy="8715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altLang="ru-RU" sz="2400" b="1" dirty="0">
                <a:solidFill>
                  <a:srgbClr val="27272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Сокращенные стрелочные улицы</a:t>
            </a:r>
            <a:endParaRPr lang="ru-RU" altLang="ru-RU" sz="24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13063" y="1841880"/>
            <a:ext cx="5712447" cy="3999965"/>
          </a:xfrm>
          <a:prstGeom prst="rect">
            <a:avLst/>
          </a:prstGeo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1057503" y="1936069"/>
            <a:ext cx="3932237" cy="3811588"/>
          </a:xfrm>
        </p:spPr>
        <p:txBody>
          <a:bodyPr/>
          <a:lstStyle/>
          <a:p>
            <a:pPr lvl="0" indent="1905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solidFill>
                  <a:srgbClr val="27272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Сокращенные стрелочные улицы имеют более крутые наклоны (под углом β &gt; α) посредством укладки дополнительной кривой после первого перевода 1 (рис. 3). Обычно известны: тип перевода, минимальное расстояние от центра перевода до начала кривой </a:t>
            </a:r>
            <a:r>
              <a:rPr lang="ru-RU" altLang="ru-RU" sz="1400" i="1" dirty="0">
                <a:solidFill>
                  <a:srgbClr val="27272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altLang="ru-RU" sz="1400" baseline="-30000" dirty="0">
                <a:solidFill>
                  <a:srgbClr val="27272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1400" dirty="0">
                <a:solidFill>
                  <a:srgbClr val="27272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расстояние между осями путей </a:t>
            </a:r>
            <a:r>
              <a:rPr lang="ru-RU" altLang="ru-RU" sz="1400" i="1" dirty="0">
                <a:solidFill>
                  <a:srgbClr val="27272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altLang="ru-RU" sz="1400" dirty="0">
                <a:solidFill>
                  <a:srgbClr val="27272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радиус </a:t>
            </a:r>
            <a:r>
              <a:rPr lang="ru-RU" altLang="ru-RU" sz="1400" i="1" dirty="0">
                <a:solidFill>
                  <a:srgbClr val="27272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altLang="ru-RU" sz="1400" dirty="0">
                <a:solidFill>
                  <a:srgbClr val="27272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сопрягающей кривой. В отдельных случаях первое междупутье может быть уширенным (</a:t>
            </a:r>
            <a:r>
              <a:rPr lang="ru-RU" altLang="ru-RU" sz="1400" i="1" dirty="0">
                <a:solidFill>
                  <a:srgbClr val="27272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altLang="ru-RU" sz="1400" baseline="-30000" dirty="0">
                <a:solidFill>
                  <a:srgbClr val="27272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1400" dirty="0">
                <a:solidFill>
                  <a:srgbClr val="27272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&gt; </a:t>
            </a:r>
            <a:r>
              <a:rPr lang="ru-RU" altLang="ru-RU" sz="1400" i="1" dirty="0">
                <a:solidFill>
                  <a:srgbClr val="27272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altLang="ru-RU" sz="1400" dirty="0">
                <a:solidFill>
                  <a:srgbClr val="27272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905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3600" dirty="0">
              <a:latin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712904" y="6024816"/>
            <a:ext cx="7112764" cy="30777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27272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Рис. 3 – Схема сокращенной стрелочной улицы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37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198"/>
    </mc:Choice>
    <mc:Fallback xmlns="">
      <p:transition advTm="20198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20198" objId="2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 txBox="1">
            <a:spLocks/>
          </p:cNvSpPr>
          <p:nvPr/>
        </p:nvSpPr>
        <p:spPr bwMode="auto">
          <a:xfrm>
            <a:off x="0" y="0"/>
            <a:ext cx="12192000" cy="8715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Стрелочная улица под двойным углом крестовины</a:t>
            </a:r>
            <a:endParaRPr lang="ru-RU" altLang="ru-RU" sz="24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03200" y="1350169"/>
            <a:ext cx="5892800" cy="53989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Стрелочная улица под двойным углом крестовины (2α), на которой стрелочные переводы 1, 2, 3 (рис. 4) располагаются по схеме попутной укладки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4 – Схема стрелочной улицы под двойным углом крестовины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общем случае расстояние между центрами переводов 1-2 и 2-3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Зная L0, можно определить расчетную ширину первого междупутья и координаты центра перевода 2:</a:t>
            </a: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096000" y="1394734"/>
            <a:ext cx="5892800" cy="53696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 с между центрами переводов по улице, наклоненной под углом 2α, можно определить, соединив центры переводов 3 и 5 и опустив перпендикуляр из центра перевода 5 на путь 2. Линия 3-5 равна линии 2-4, т. е. равна с. Из построенного вспомогательного треугольника с вершинами в точках 3 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</a:p>
          <a:p>
            <a:pPr marL="0" indent="0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определения координат центров других переводов и вершин углов поворота используются найденные координаты центра перевода 2, а также известные расстояния с и L0.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Координаты вершины угла поворота крайнего пути:</a:t>
            </a:r>
          </a:p>
          <a:p>
            <a:pPr marL="0" indent="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931" y="2230532"/>
            <a:ext cx="5048251" cy="17701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7021" y="5204340"/>
            <a:ext cx="1863803" cy="49828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283133" y="5268816"/>
            <a:ext cx="1311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L0 = 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 +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635" y="5996468"/>
            <a:ext cx="5660572" cy="49381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155" y="6098383"/>
            <a:ext cx="5257801" cy="28998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9631" y="2552554"/>
            <a:ext cx="1865538" cy="43157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8382603" y="2583676"/>
            <a:ext cx="1319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e/sin2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81048" y="4219352"/>
            <a:ext cx="4122701" cy="98347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88739" y="4291459"/>
            <a:ext cx="3707318" cy="83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53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198"/>
    </mc:Choice>
    <mc:Fallback xmlns="">
      <p:transition advTm="20198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20198" objId="2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 txBox="1">
            <a:spLocks/>
          </p:cNvSpPr>
          <p:nvPr/>
        </p:nvSpPr>
        <p:spPr bwMode="auto">
          <a:xfrm>
            <a:off x="0" y="0"/>
            <a:ext cx="12192000" cy="8715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Веерные стрелочные улицы</a:t>
            </a:r>
            <a:endParaRPr lang="ru-RU" altLang="ru-RU" sz="24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5600" y="1420585"/>
            <a:ext cx="11480800" cy="52269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Веерные стрелочные улицы имеют ось в виде ломаной линии; угол направления ее меняется после примыкания каждого следующего пути.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Имеются два вида веерных стрелочных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улиц: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неконцентрические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(рис. 5, 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концентрические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(рис. 5, б).</a:t>
            </a:r>
          </a:p>
          <a:p>
            <a:pPr marL="0" indent="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5 – Веерные стрелочные улицы (схемы)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8960" y="2106172"/>
            <a:ext cx="6974839" cy="3207859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25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198"/>
    </mc:Choice>
    <mc:Fallback xmlns="">
      <p:transition advTm="20198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20198" objId="2"/>
      </p14:showEvtLst>
    </p:ext>
  </p:extLs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15990</TotalTime>
  <Words>2166</Words>
  <Application>Microsoft Office PowerPoint</Application>
  <PresentationFormat>Широкоэкранный</PresentationFormat>
  <Paragraphs>194</Paragraphs>
  <Slides>17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Verdana</vt:lpstr>
      <vt:lpstr>Wingdings</vt:lpstr>
      <vt:lpstr>Тема Office</vt:lpstr>
      <vt:lpstr>Общий курс железных дорог</vt:lpstr>
      <vt:lpstr>Презентация PowerPoint</vt:lpstr>
      <vt:lpstr>Презентация PowerPoint</vt:lpstr>
      <vt:lpstr>Презентация PowerPoint</vt:lpstr>
      <vt:lpstr>Простейшие стрелочные улицы (схемы)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Общий курс железных дорог</dc:title>
  <dc:creator>Андрей Калашников</dc:creator>
  <cp:lastModifiedBy>RGUPS</cp:lastModifiedBy>
  <cp:revision>56</cp:revision>
  <dcterms:created xsi:type="dcterms:W3CDTF">2019-10-28T16:46:26Z</dcterms:created>
  <dcterms:modified xsi:type="dcterms:W3CDTF">2020-03-20T06:41:59Z</dcterms:modified>
</cp:coreProperties>
</file>