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93" r:id="rId4"/>
    <p:sldId id="306" r:id="rId5"/>
    <p:sldId id="307" r:id="rId6"/>
    <p:sldId id="308" r:id="rId7"/>
    <p:sldId id="309" r:id="rId8"/>
    <p:sldId id="310" r:id="rId9"/>
    <p:sldId id="311" r:id="rId10"/>
    <p:sldId id="258" r:id="rId11"/>
    <p:sldId id="30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B73-7E6F-4637-9545-AFEA97306667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A4EE-2953-40C1-AC4A-F208C872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BF757-4DA3-417C-9FA9-C58FEC6D3D77}" type="slidenum">
              <a:rPr lang="ru-RU" altLang="ru-RU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5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FE1B-DAAD-4BED-91C2-70834D90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97ED6-216A-40AD-A9F8-A96DBD6C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7C182-30BF-4F50-838D-6EF118B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44B6B-A474-4CD1-B184-4692191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4EA9D-B1E4-45D8-897A-24F8F421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3797B-78B5-41A2-96F3-BF279F84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45FF3-A4C2-4757-AC9A-7416C83F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FC648-CB2B-419C-9271-6D4B22C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B1A97-5362-4C4B-9D7C-707990B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765D1-FF46-4D7B-A632-8F1D247A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A515F-A3D9-4A37-8D69-5676CAE0C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E905D-3265-45A0-891A-CE1143D65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371EA-47A1-44C1-B32E-7B701E39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98E1F-3B6D-4135-97CC-816F538F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C5533-E832-4C0E-9B7F-7E096B86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BEE7-701F-4EE3-B283-8F0E07E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8B49-B8F1-407A-9555-3EB2E985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AD5B6-EB0D-42F0-B02C-7599C0ED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204D-1C94-4FFA-8C6E-1DC15C8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9E274-F8B5-4C52-BB21-5527A7B0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7985-FAFC-44E8-903A-2326D5A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FE7D5-61FB-4436-92D6-430E57F0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8E9C-2169-4024-B3C0-5FC43696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C9683-3E28-43C2-BB85-F34C49F7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D78A2-D9E9-40ED-BA1C-9FD62DA6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4F38-D413-4F01-BB55-5575F67A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70AC1-2D27-4590-9AA2-2D72AF302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7D9CC-3C9B-4749-B63C-C360D145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5BC08-BA43-439F-B4BB-5C783BAB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A654-EB35-4657-A2E3-C4090E7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5CD3F-ABE3-4406-BE52-CF645ADC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9AEE-4EB5-4FDB-BC9D-6022D138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74A62-580B-41DA-8528-BB4D587D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3E478-AAE4-49C9-A653-6A65FBA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32A1B-34D1-4A83-AD06-678590B9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C99235-E759-4B3A-9E1F-4A61C169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E7C03-35AB-43DF-B8FD-816B06B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50643D-5DD1-4077-9429-714A1D60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89114-733A-4898-97CC-9E81E2E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8209A-D3DD-4B28-B88C-FC78C6FA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0D0DD-13D3-460D-B778-2C9A884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05AD7E-8E57-4BF4-8937-F3090A8C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E2586F-7F30-4BBF-95E5-C8E4F4C6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0C297E-7998-4D7B-95B8-C2DC4A5C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3461EB-5C3B-43BC-B74E-1B19D58E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412BB-0224-4DD7-8693-B1F993E1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FDB3-B05C-4ECB-B434-4843E001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84078-D807-4F53-9857-6756EFE0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65BB-BFEE-4FBB-840F-3A5849AD8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F9455-1AB8-4F94-9468-B9F23C7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35A02-F1F1-487B-8AEF-AEF8205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47978-8D08-4893-86AB-1025528E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0C6A-1891-4E80-9BDF-0928CFC5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E86FDC-CDCB-4066-B172-FF71A864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63310-88CC-4326-B304-DC9B0DBD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F4D8-20DC-4F9D-AB01-9E7F3D9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6F832-0F0D-46FD-9FDF-B1F8D01D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A56CE-EE96-4AB3-B043-4CEE0697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78DF3-91F6-44E7-B7B7-4D06CC63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20DD2-7370-410F-83CF-E5FFA43B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06370-4C09-44E3-B551-BBE221DD0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477C9-F9A6-4073-A460-1D4754589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68A3C-2860-4D57-84E5-FC5DC04D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1" y="4672694"/>
            <a:ext cx="12192000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«Управление эксплуатационной работой»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01274" y="5441351"/>
            <a:ext cx="6189451" cy="40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3.1</a:t>
            </a:r>
            <a:r>
              <a:rPr lang="en-US" altLang="ru-RU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>
            <a:extLst/>
          </p:cNvPr>
          <p:cNvSpPr txBox="1">
            <a:spLocks/>
          </p:cNvSpPr>
          <p:nvPr/>
        </p:nvSpPr>
        <p:spPr>
          <a:xfrm>
            <a:off x="101294" y="6409551"/>
            <a:ext cx="3738546" cy="333375"/>
          </a:xfrm>
          <a:prstGeom prst="rect">
            <a:avLst/>
          </a:prstGeom>
        </p:spPr>
        <p:txBody>
          <a:bodyPr anchor="b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739"/>
    </mc:Choice>
    <mc:Fallback xmlns="">
      <p:transition advTm="19739"/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357" y="977677"/>
            <a:ext cx="11593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180340" indent="3600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соотношение энергии потраченной на перевозку груза к полученной энергии.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Локомотивы </a:t>
            </a: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локомотивное хозяйство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1923" y="1826273"/>
            <a:ext cx="3063042" cy="3867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КПД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BFEDFBF-7240-4B4C-9AF8-99953D9DDBBB}"/>
              </a:ext>
            </a:extLst>
          </p:cNvPr>
          <p:cNvGrpSpPr/>
          <p:nvPr/>
        </p:nvGrpSpPr>
        <p:grpSpPr>
          <a:xfrm>
            <a:off x="118478" y="2213014"/>
            <a:ext cx="4193446" cy="4276686"/>
            <a:chOff x="118478" y="2213014"/>
            <a:chExt cx="4193446" cy="4276686"/>
          </a:xfrm>
        </p:grpSpPr>
        <p:cxnSp>
          <p:nvCxnSpPr>
            <p:cNvPr id="9" name="Прямая со стрелкой 8"/>
            <p:cNvCxnSpPr>
              <a:cxnSpLocks/>
              <a:endCxn id="18" idx="0"/>
            </p:cNvCxnSpPr>
            <p:nvPr/>
          </p:nvCxnSpPr>
          <p:spPr>
            <a:xfrm flipH="1">
              <a:off x="2437044" y="2213014"/>
              <a:ext cx="1874880" cy="5256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A9927BC-4586-44CA-BBF3-3D5540E5E80D}"/>
                </a:ext>
              </a:extLst>
            </p:cNvPr>
            <p:cNvGrpSpPr/>
            <p:nvPr/>
          </p:nvGrpSpPr>
          <p:grpSpPr>
            <a:xfrm>
              <a:off x="118478" y="2738693"/>
              <a:ext cx="3979308" cy="3751007"/>
              <a:chOff x="118478" y="2411668"/>
              <a:chExt cx="3979308" cy="3751007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776301" y="2411668"/>
                <a:ext cx="3321485" cy="9149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Паровоз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5-12%</a:t>
                </a:r>
              </a:p>
            </p:txBody>
          </p:sp>
          <p:pic>
            <p:nvPicPr>
              <p:cNvPr id="1026" name="Picture 2" descr="https://avatars.mds.yandex.net/get-zen_doc/1576786/pub_5d67c55d3f548700ae184a88_5d67c5941ee34f00ad33c64b/scale_120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478" y="3562340"/>
                <a:ext cx="3890775" cy="2600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2FF2DB3-1294-43FA-B342-E398E6C68A98}"/>
              </a:ext>
            </a:extLst>
          </p:cNvPr>
          <p:cNvGrpSpPr/>
          <p:nvPr/>
        </p:nvGrpSpPr>
        <p:grpSpPr>
          <a:xfrm>
            <a:off x="4148183" y="2213014"/>
            <a:ext cx="3895634" cy="4257294"/>
            <a:chOff x="4236719" y="2203914"/>
            <a:chExt cx="3895634" cy="4257294"/>
          </a:xfrm>
        </p:grpSpPr>
        <p:cxnSp>
          <p:nvCxnSpPr>
            <p:cNvPr id="35" name="Прямая со стрелкой 34"/>
            <p:cNvCxnSpPr>
              <a:cxnSpLocks/>
              <a:stCxn id="7" idx="2"/>
              <a:endCxn id="20" idx="0"/>
            </p:cNvCxnSpPr>
            <p:nvPr/>
          </p:nvCxnSpPr>
          <p:spPr>
            <a:xfrm>
              <a:off x="5931980" y="2203914"/>
              <a:ext cx="0" cy="5256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881DAC4F-4E7C-439F-9D31-C27CD8182D0C}"/>
                </a:ext>
              </a:extLst>
            </p:cNvPr>
            <p:cNvGrpSpPr/>
            <p:nvPr/>
          </p:nvGrpSpPr>
          <p:grpSpPr>
            <a:xfrm>
              <a:off x="4236719" y="2729593"/>
              <a:ext cx="3895634" cy="3731615"/>
              <a:chOff x="4272780" y="2421959"/>
              <a:chExt cx="3895634" cy="3731615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4933391" y="2421959"/>
                <a:ext cx="2069300" cy="9149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Тепловоз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15-25%</a:t>
                </a:r>
              </a:p>
            </p:txBody>
          </p:sp>
          <p:pic>
            <p:nvPicPr>
              <p:cNvPr id="1028" name="Picture 4" descr="https://avatars.mds.yandex.net/get-zen_doc/1893760/pub_5d7762fbfbe6e700afc599b0_5d7de2020a451800adff2328/scale_120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780" y="3553239"/>
                <a:ext cx="3895634" cy="26003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B6A597-EF37-43A4-BE62-A89D5DE63F4B}"/>
              </a:ext>
            </a:extLst>
          </p:cNvPr>
          <p:cNvGrpSpPr/>
          <p:nvPr/>
        </p:nvGrpSpPr>
        <p:grpSpPr>
          <a:xfrm>
            <a:off x="7374965" y="2213014"/>
            <a:ext cx="4672427" cy="4257294"/>
            <a:chOff x="7346198" y="2213014"/>
            <a:chExt cx="4672427" cy="4257294"/>
          </a:xfrm>
        </p:grpSpPr>
        <p:cxnSp>
          <p:nvCxnSpPr>
            <p:cNvPr id="15" name="Прямая со стрелкой 14"/>
            <p:cNvCxnSpPr>
              <a:cxnSpLocks/>
            </p:cNvCxnSpPr>
            <p:nvPr/>
          </p:nvCxnSpPr>
          <p:spPr>
            <a:xfrm>
              <a:off x="7346198" y="2213014"/>
              <a:ext cx="2683435" cy="5256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459AD60E-8E46-4E05-93DC-2E73759E733A}"/>
                </a:ext>
              </a:extLst>
            </p:cNvPr>
            <p:cNvGrpSpPr/>
            <p:nvPr/>
          </p:nvGrpSpPr>
          <p:grpSpPr>
            <a:xfrm>
              <a:off x="8115685" y="2738694"/>
              <a:ext cx="3902940" cy="3731614"/>
              <a:chOff x="8094212" y="2431060"/>
              <a:chExt cx="3902940" cy="3731614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8237013" y="2431060"/>
                <a:ext cx="3600450" cy="91496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Электровоз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85-88%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(с учетом потерь 25%)</a:t>
                </a:r>
              </a:p>
            </p:txBody>
          </p:sp>
          <p:pic>
            <p:nvPicPr>
              <p:cNvPr id="1032" name="Picture 8" descr="https://fn-volga.ru/f/i/news/logos/1445526924_1657867137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4212" y="3562340"/>
                <a:ext cx="3902940" cy="26003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599"/>
    </mc:Choice>
    <mc:Fallback xmlns="">
      <p:transition advTm="33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extLst mod="1">
    <p:ext uri="{E180D4A7-C9FB-4DFB-919C-405C955672EB}">
      <p14:showEvtLst xmlns:p14="http://schemas.microsoft.com/office/powerpoint/2010/main">
        <p14:playEvt time="0" objId="3"/>
        <p14:stopEvt time="32857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3" y="998382"/>
            <a:ext cx="11305256" cy="5201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дорог : учеб. пособие / И.И. Медведева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процесса : учеб. пособие / Т.А. Ермакова 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978-5-907055-48-3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Руднев, В.С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локомотивов : учебное пособие / В.С. Руднев . – Москва : ФГБУ ДПО «Учебно-методический центр по образованию на железнодорожном транспорте», 2019. – 223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978-5-907055-66-7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Четвергов,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локомотивов : Учебное пособие / В.А. Четвергов, С.М. Овчаренко, В.Ф.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Бухтеев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под ред. В.А.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ФГБОУ «Учебно-методический центр по образованию на железнодорожном транспорте», 2015. – 371 c. – ISBN 978-5-89035-752-6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229214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84791" y="1267921"/>
            <a:ext cx="11607209" cy="34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 о железнодорожном транспорте. Структура управления железнодорожным транспортом.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Стрелочные переводы и стрелочные улицы, их назначение и устройство.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3.1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 и локомотивное хозяйство.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alt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3.3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Тепловозы.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 и вагонное хозяйство.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Автоматика и телемеханика и связь на железнодорожном транспорте.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приближения строений на железнодорожном транспорте. Искусственные сооружения.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altLang="ru-RU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дорог. Организация перевозок и график движения поездов.</a:t>
            </a:r>
            <a:endParaRPr lang="ru-RU" altLang="ru-RU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98"/>
    </mc:Choice>
    <mc:Fallback xmlns="">
      <p:transition advTm="20198"/>
    </mc:Fallback>
  </mc:AlternateContent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401" y="954215"/>
            <a:ext cx="11510195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железнодорожная единица, предназначенная для реализации тяговых усилий для перемещения состава.</a:t>
            </a: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типу энергетической установки локомотивы подразделяют на: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3169" y="5164090"/>
            <a:ext cx="4725140" cy="3353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роду службы</a:t>
            </a:r>
          </a:p>
        </p:txBody>
      </p:sp>
      <p:cxnSp>
        <p:nvCxnSpPr>
          <p:cNvPr id="8" name="Прямая со стрелкой 7"/>
          <p:cNvCxnSpPr>
            <a:endCxn id="11" idx="0"/>
          </p:cNvCxnSpPr>
          <p:nvPr/>
        </p:nvCxnSpPr>
        <p:spPr>
          <a:xfrm flipH="1">
            <a:off x="2190432" y="5499434"/>
            <a:ext cx="1172738" cy="310533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09319" y="5809967"/>
            <a:ext cx="2562226" cy="282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Грузовые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32512" y="5809967"/>
            <a:ext cx="2562226" cy="292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44626" y="5819825"/>
            <a:ext cx="2562226" cy="2822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Пассажирские</a:t>
            </a:r>
          </a:p>
        </p:txBody>
      </p:sp>
      <p:cxnSp>
        <p:nvCxnSpPr>
          <p:cNvPr id="13" name="Прямая со стрелкой 12"/>
          <p:cNvCxnSpPr>
            <a:endCxn id="23" idx="0"/>
          </p:cNvCxnSpPr>
          <p:nvPr/>
        </p:nvCxnSpPr>
        <p:spPr>
          <a:xfrm flipH="1">
            <a:off x="7709508" y="6102032"/>
            <a:ext cx="732744" cy="250873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24" idx="0"/>
          </p:cNvCxnSpPr>
          <p:nvPr/>
        </p:nvCxnSpPr>
        <p:spPr>
          <a:xfrm>
            <a:off x="10111563" y="6102032"/>
            <a:ext cx="505308" cy="251723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438568" y="6352905"/>
            <a:ext cx="2541880" cy="374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Грузопассажирские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88146" y="6353755"/>
            <a:ext cx="2457450" cy="374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Маневровые</a:t>
            </a: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3806167" y="5123309"/>
            <a:ext cx="260730" cy="219846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44316" y="6353755"/>
            <a:ext cx="2971313" cy="374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Поездные (магистральные)</a:t>
            </a:r>
          </a:p>
        </p:txBody>
      </p:sp>
      <p:cxnSp>
        <p:nvCxnSpPr>
          <p:cNvPr id="26" name="Прямая со стрелкой 25"/>
          <p:cNvCxnSpPr>
            <a:stCxn id="4" idx="2"/>
            <a:endCxn id="15" idx="0"/>
          </p:cNvCxnSpPr>
          <p:nvPr/>
        </p:nvCxnSpPr>
        <p:spPr>
          <a:xfrm>
            <a:off x="5725739" y="5499434"/>
            <a:ext cx="0" cy="320391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4" idx="0"/>
          </p:cNvCxnSpPr>
          <p:nvPr/>
        </p:nvCxnSpPr>
        <p:spPr>
          <a:xfrm>
            <a:off x="8088309" y="5509292"/>
            <a:ext cx="1225316" cy="300675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D5B6601-E694-43D6-9C45-25D9AD4693F7}"/>
              </a:ext>
            </a:extLst>
          </p:cNvPr>
          <p:cNvGrpSpPr/>
          <p:nvPr/>
        </p:nvGrpSpPr>
        <p:grpSpPr>
          <a:xfrm>
            <a:off x="335401" y="2091715"/>
            <a:ext cx="3492153" cy="2737606"/>
            <a:chOff x="335401" y="2091714"/>
            <a:chExt cx="3492153" cy="2755433"/>
          </a:xfrm>
        </p:grpSpPr>
        <p:pic>
          <p:nvPicPr>
            <p:cNvPr id="54" name="Picture 2" descr="http://loveopium.ru/content/2013/09/rzd/2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01" y="2490826"/>
              <a:ext cx="3492153" cy="23563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909319" y="2091714"/>
              <a:ext cx="2562226" cy="2822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Электровозы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9B19715-12F2-486A-A0E7-2DB15B3AF1DE}"/>
              </a:ext>
            </a:extLst>
          </p:cNvPr>
          <p:cNvGrpSpPr/>
          <p:nvPr/>
        </p:nvGrpSpPr>
        <p:grpSpPr>
          <a:xfrm>
            <a:off x="4206354" y="2091713"/>
            <a:ext cx="3503154" cy="2749909"/>
            <a:chOff x="4206354" y="2091713"/>
            <a:chExt cx="3503154" cy="2749909"/>
          </a:xfrm>
        </p:grpSpPr>
        <p:pic>
          <p:nvPicPr>
            <p:cNvPr id="55" name="Picture 4" descr="http://i.mycdn.me/i?r=AzEPZsRbOZEKgBhR0XGMT1RkIBZTxaBkR7WfSyO_R6pdqaaKTM5SRkZCeTgDn6uOyi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354" y="2505045"/>
              <a:ext cx="3503154" cy="23365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4676818" y="2091713"/>
              <a:ext cx="2562226" cy="28220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Тепловозы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1DA4F4-E77E-44AF-9242-80B9C6DBA47A}"/>
              </a:ext>
            </a:extLst>
          </p:cNvPr>
          <p:cNvGrpSpPr/>
          <p:nvPr/>
        </p:nvGrpSpPr>
        <p:grpSpPr>
          <a:xfrm>
            <a:off x="8088309" y="2091714"/>
            <a:ext cx="3503154" cy="2737606"/>
            <a:chOff x="8088309" y="2091714"/>
            <a:chExt cx="3503154" cy="2737606"/>
          </a:xfrm>
          <a:solidFill>
            <a:srgbClr val="FFFF00"/>
          </a:solidFill>
        </p:grpSpPr>
        <p:pic>
          <p:nvPicPr>
            <p:cNvPr id="56" name="Picture 6" descr="https://im0-tub-ru.yandex.net/i?id=826a2503b02599406314af720494c159-l&amp;n=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309" y="2493884"/>
              <a:ext cx="3503154" cy="233543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extLst/>
          </p:spPr>
        </p:pic>
        <p:sp>
          <p:nvSpPr>
            <p:cNvPr id="67" name="Прямоугольник 66"/>
            <p:cNvSpPr/>
            <p:nvPr/>
          </p:nvSpPr>
          <p:spPr>
            <a:xfrm>
              <a:off x="8558773" y="2091714"/>
              <a:ext cx="2562226" cy="28220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Газотурбовозы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8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106"/>
    </mc:Choice>
    <mc:Fallback xmlns="">
      <p:transition advTm="56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2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1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1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71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21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96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71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46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96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46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21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0" animBg="1"/>
      <p:bldP spid="14" grpId="0" animBg="1"/>
      <p:bldP spid="15" grpId="0" animBg="1"/>
      <p:bldP spid="23" grpId="0" animBg="1"/>
      <p:bldP spid="24" grpId="0" animBg="1"/>
      <p:bldP spid="21" grpId="0" animBg="1"/>
      <p:bldP spid="27" grpId="0" animBg="1"/>
    </p:bldLst>
  </p:timing>
  <p:extLst mod="1">
    <p:ext uri="{E180D4A7-C9FB-4DFB-919C-405C955672EB}">
      <p14:showEvtLst xmlns:p14="http://schemas.microsoft.com/office/powerpoint/2010/main">
        <p14:playEvt time="0" objId="6"/>
        <p14:stopEvt time="56106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62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Грузовой локомотив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железнодорожная единица,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вождения грузовых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поездов.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0" y="1846927"/>
            <a:ext cx="5307213" cy="3511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45" y="1846927"/>
            <a:ext cx="5396408" cy="35118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3119" y="5477170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2ТЭ121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75188" y="547717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2ЭС10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1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6204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Пассажирский локомотив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железнодорожная единица,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пассажирских поездов.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1773628"/>
            <a:ext cx="5027653" cy="3648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3628"/>
            <a:ext cx="5737946" cy="36489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01059" y="5465131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ТЭП70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68069" y="5487800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ЭП1м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17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2772" y="1056204"/>
            <a:ext cx="11376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Грузопассажирский локомотив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железнодорожная единица,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грузовых, так и пассажирских поездов.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2" y="2275368"/>
            <a:ext cx="5217896" cy="3412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02" y="2275368"/>
            <a:ext cx="5318725" cy="34120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9516" y="578551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М62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65531" y="5785515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8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241" y="1056204"/>
            <a:ext cx="11536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Маневровый локомотив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железнодорожная единица,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маневровых работ с железнодорожными составами.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1940358"/>
            <a:ext cx="5530349" cy="3794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20" y="1939004"/>
            <a:ext cx="5428582" cy="37957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63343" y="5909194"/>
            <a:ext cx="108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ТГМ23Б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94559" y="5861348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ЧМЭ3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18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241" y="1056204"/>
            <a:ext cx="11536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Газотурбовозы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агистральный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ДВС,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рассчитанный на работу на тяжелом профиле пути с тяжеловесными составами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 b="12636"/>
          <a:stretch/>
        </p:blipFill>
        <p:spPr>
          <a:xfrm>
            <a:off x="340241" y="2062716"/>
            <a:ext cx="5550372" cy="35006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21" y="2062716"/>
            <a:ext cx="5317445" cy="35006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45598" y="571028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ТЭМ19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58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Классификация локомотивов, их характеристика и КПД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241" y="1056204"/>
            <a:ext cx="11536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Электровоз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локомотив, высокий КПД, конструкция электровоза проще конструкции тепловоза, достижимы высокие скорости движения.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Ограниченность контактной сетью, повышенная шумность в работе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241" y="2548307"/>
            <a:ext cx="11536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Тепловоз: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Мобильность, высокая тяга, несложный ремонт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Вреден окружающей природе, повышенная шумность в работе, медленный разгон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241" y="3930539"/>
            <a:ext cx="11536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Газотурбовоз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Дешёвое топливо, большая тяга, большая мощность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 Повышенная шумность в работе, отсутствие большого опыта при работе с данным ДВС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09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644</Words>
  <Application>Microsoft Office PowerPoint</Application>
  <PresentationFormat>Широкоэкранный</PresentationFormat>
  <Paragraphs>86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Acer</dc:creator>
  <cp:lastModifiedBy>RGUPS</cp:lastModifiedBy>
  <cp:revision>76</cp:revision>
  <dcterms:created xsi:type="dcterms:W3CDTF">2019-10-21T17:59:29Z</dcterms:created>
  <dcterms:modified xsi:type="dcterms:W3CDTF">2020-03-20T06:44:22Z</dcterms:modified>
</cp:coreProperties>
</file>