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93" r:id="rId4"/>
    <p:sldId id="258" r:id="rId5"/>
    <p:sldId id="278" r:id="rId6"/>
    <p:sldId id="279" r:id="rId7"/>
    <p:sldId id="306" r:id="rId8"/>
    <p:sldId id="305" r:id="rId9"/>
    <p:sldId id="304" r:id="rId10"/>
    <p:sldId id="303" r:id="rId11"/>
    <p:sldId id="302" r:id="rId12"/>
    <p:sldId id="301" r:id="rId13"/>
    <p:sldId id="300" r:id="rId14"/>
    <p:sldId id="308" r:id="rId15"/>
    <p:sldId id="307" r:id="rId16"/>
    <p:sldId id="30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FBB73-7E6F-4637-9545-AFEA9730666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3A4EE-2953-40C1-AC4A-F208C8727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8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5E2BE9-DDA5-4EA8-8C2D-6971A7C1FED2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6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632661-7290-4E32-B948-5B89C84CB40D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30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FBF757-4DA3-417C-9FA9-C58FEC6D3D77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58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FCB3F6-934D-4A5F-A4ED-BB7F29C579B4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97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2FE1B-DAAD-4BED-91C2-70834D906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497ED6-216A-40AD-A9F8-A96DBD6C0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E7C182-30BF-4F50-838D-6EF118B3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344B6B-A474-4CD1-B184-4692191C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34EA9D-B1E4-45D8-897A-24F8F421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4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3797B-78B5-41A2-96F3-BF279F845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845FF3-A4C2-4757-AC9A-7416C83FB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FC648-CB2B-419C-9271-6D4B22C3B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8B1A97-5362-4C4B-9D7C-707990B2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5765D1-FF46-4D7B-A632-8F1D247AC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33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EA515F-A3D9-4A37-8D69-5676CAE0C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0E905D-3265-45A0-891A-CE1143D65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E371EA-47A1-44C1-B32E-7B701E39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98E1F-3B6D-4135-97CC-816F538FD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3C5533-E832-4C0E-9B7F-7E096B86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3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8BEE7-701F-4EE3-B283-8F0E07E3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E68B49-B8F1-407A-9555-3EB2E9859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4AD5B6-EB0D-42F0-B02C-7599C0ED8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D7204D-1C94-4FFA-8C6E-1DC15C86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9E274-F8B5-4C52-BB21-5527A7B0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54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E7985-FAFC-44E8-903A-2326D5AB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6FE7D5-61FB-4436-92D6-430E57F06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288E9C-2169-4024-B3C0-5FC43696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C9683-3E28-43C2-BB85-F34C49F7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2D78A2-D9E9-40ED-BA1C-9FD62DA6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24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44F38-D413-4F01-BB55-5575F67A0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70AC1-2D27-4590-9AA2-2D72AF302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D7D9CC-3C9B-4749-B63C-C360D1451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5BC08-BA43-439F-B4BB-5C783BAB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32A654-EB35-4657-A2E3-C4090E7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95CD3F-ABE3-4406-BE52-CF645ADC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4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49AEE-4EB5-4FDB-BC9D-6022D138C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C74A62-580B-41DA-8528-BB4D587D1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53E478-AAE4-49C9-A653-6A65FBADC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032A1B-34D1-4A83-AD06-678590B94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C99235-E759-4B3A-9E1F-4A61C1699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2E7C03-35AB-43DF-B8FD-816B06B3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50643D-5DD1-4077-9429-714A1D60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389114-733A-4898-97CC-9E81E2E1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0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8209A-D3DD-4B28-B88C-FC78C6FAC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30D0DD-13D3-460D-B778-2C9A8849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05AD7E-8E57-4BF4-8937-F3090A8C8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E2586F-7F30-4BBF-95E5-C8E4F4C61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4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0C297E-7998-4D7B-95B8-C2DC4A5C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3461EB-5C3B-43BC-B74E-1B19D58EF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1412BB-0224-4DD7-8693-B1F993E1E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0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1FDB3-B05C-4ECB-B434-4843E0016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84078-D807-4F53-9857-6756EFE02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0765BB-BFEE-4FBB-840F-3A5849AD8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FF9455-1AB8-4F94-9468-B9F23C7A5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435A02-F1F1-487B-8AEF-AEF8205A0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047978-8D08-4893-86AB-1025528E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0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E0C6A-1891-4E80-9BDF-0928CFC5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E86FDC-CDCB-4066-B172-FF71A8641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563310-88CC-4326-B304-DC9B0DBDE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35F4D8-20DC-4F9D-AB01-9E7F3D97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56F832-0F0D-46FD-9FDF-B1F8D01D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CA56CE-EE96-4AB3-B043-4CEE06972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18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78DF3-91F6-44E7-B7B7-4D06CC63B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F20DD2-7370-410F-83CF-E5FFA43B1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506370-4C09-44E3-B551-BBE221DD0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8119D-6F82-49FD-869F-E40173F5566E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477C9-F9A6-4073-A460-1D4754589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68A3C-2860-4D57-84E5-FC5DC04DD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08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0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839416" y="3417895"/>
            <a:ext cx="8136904" cy="874712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курс железных дорог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21" y="4672694"/>
            <a:ext cx="12192000" cy="865188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4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Вагоны и вагонное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2288" indent="-1792288"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350" y="134938"/>
            <a:ext cx="12185650" cy="701675"/>
          </a:xfrm>
          <a:prstGeom prst="rect">
            <a:avLst/>
          </a:prstGeom>
          <a:noFill/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Ростовский государственный университет путей сообщения</a:t>
            </a:r>
          </a:p>
        </p:txBody>
      </p:sp>
      <p:sp>
        <p:nvSpPr>
          <p:cNvPr id="3079" name="Прямоугольник 17"/>
          <p:cNvSpPr>
            <a:spLocks noChangeArrowheads="1"/>
          </p:cNvSpPr>
          <p:nvPr/>
        </p:nvSpPr>
        <p:spPr bwMode="auto">
          <a:xfrm>
            <a:off x="6350" y="785813"/>
            <a:ext cx="12185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Кафедра </a:t>
            </a:r>
            <a:r>
              <a:rPr lang="ru-RU" altLang="ru-RU" sz="22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«Станции и грузовая работа»</a:t>
            </a:r>
            <a:endParaRPr lang="ru-RU" altLang="ru-RU" sz="2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37743" y="5354888"/>
            <a:ext cx="3821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4.2 Устройство вагонов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>
            <a:extLst/>
          </p:cNvPr>
          <p:cNvSpPr txBox="1">
            <a:spLocks/>
          </p:cNvSpPr>
          <p:nvPr/>
        </p:nvSpPr>
        <p:spPr>
          <a:xfrm>
            <a:off x="344334" y="6103434"/>
            <a:ext cx="3738546" cy="330650"/>
          </a:xfrm>
          <a:prstGeom prst="rect">
            <a:avLst/>
          </a:prstGeom>
        </p:spPr>
        <p:txBody>
          <a:bodyPr anchor="b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Автор: </a:t>
            </a:r>
            <a:r>
              <a:rPr lang="ru-RU" sz="1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к.т.н., доцент </a:t>
            </a:r>
            <a:r>
              <a:rPr lang="ru-RU" sz="1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Репешко</a:t>
            </a:r>
            <a:r>
              <a:rPr lang="ru-RU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Н.А.</a:t>
            </a:r>
            <a:endParaRPr lang="ru-RU" sz="1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9739">
        <p:blinds dir="vert"/>
      </p:transition>
    </mc:Choice>
    <mc:Fallback>
      <p:transition spd="slow" advTm="19739">
        <p:blinds dir="vert"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19739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Устройство вагонов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cf.ppt-online.org/files1/slide/b/b8fqKu5ySi97PaUtDQlFkgNGBhA2pHIcd6nMmr/slide-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23056"/>
          <a:stretch/>
        </p:blipFill>
        <p:spPr bwMode="auto">
          <a:xfrm>
            <a:off x="1459552" y="1215787"/>
            <a:ext cx="9020174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68600" y="965200"/>
            <a:ext cx="743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Электропневматический тормоз. Устройство и размещение приборов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Устройство и принцип работы электропневматических тормозов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6581632"/>
            <a:ext cx="12192000" cy="307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96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6034">
        <p14:doors dir="vert"/>
      </p:transition>
    </mc:Choice>
    <mc:Fallback>
      <p:transition spd="slow" advTm="160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1001" objId="2"/>
        <p14:stopEvt time="13467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Устройство вагонов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present5.com/presentation/199764702_401196652/image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" t="14413" b="5833"/>
          <a:stretch/>
        </p:blipFill>
        <p:spPr bwMode="auto">
          <a:xfrm>
            <a:off x="1584087" y="1055697"/>
            <a:ext cx="8559801" cy="532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81500" y="2915733"/>
            <a:ext cx="4267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5360" y="1338393"/>
            <a:ext cx="4267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1240" y="1452693"/>
            <a:ext cx="4267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962900" y="1429833"/>
            <a:ext cx="4267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58940" y="1437453"/>
            <a:ext cx="4267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92240" y="2146113"/>
            <a:ext cx="4267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871460" y="2054673"/>
            <a:ext cx="4267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99220" y="2557593"/>
            <a:ext cx="4267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237220" y="2382333"/>
            <a:ext cx="35814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212080" y="2671893"/>
            <a:ext cx="4648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143500" y="3068133"/>
            <a:ext cx="4648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509760" y="3068133"/>
            <a:ext cx="4648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Тормозное оборудование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0" y="6581632"/>
            <a:ext cx="12192000" cy="307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7099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6034">
        <p14:doors dir="vert"/>
      </p:transition>
    </mc:Choice>
    <mc:Fallback>
      <p:transition spd="slow" advTm="160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  <p:extLst mod="1">
    <p:ext uri="{E180D4A7-C9FB-4DFB-919C-405C955672EB}">
      <p14:showEvtLst xmlns:p14="http://schemas.microsoft.com/office/powerpoint/2010/main">
        <p14:playEvt time="1001" objId="2"/>
        <p14:stopEvt time="13467" objId="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-58738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Устройство вагонов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konspekta.net/infopediasu/baza15/3334058156885.files/image0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3" y="1133474"/>
            <a:ext cx="11033125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1517" y="464822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компрессор, 2 - главный резервуар, 3 - питательная магистраль, 4 - кран машиниста, 5 - магистраль вспомогательного тормоза, 6 - тормозной цилиндр, 7 - поршень, 8 - шток, 9 - неподвижная точка, 10 - тормозная колодка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Общий принцип работы и схемы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тормозов 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6550925"/>
            <a:ext cx="12192000" cy="307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464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6034">
        <p14:doors dir="vert"/>
      </p:transition>
    </mc:Choice>
    <mc:Fallback>
      <p:transition spd="slow" advTm="160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>
    <p:ext uri="{E180D4A7-C9FB-4DFB-919C-405C955672EB}">
      <p14:showEvtLst xmlns:p14="http://schemas.microsoft.com/office/powerpoint/2010/main">
        <p14:playEvt time="1001" objId="2"/>
        <p14:stopEvt time="13467" objId="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Устройство вагонов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510" y="1014412"/>
            <a:ext cx="9867900" cy="48291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3191" y="4400414"/>
            <a:ext cx="543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компрессор, 2 - главный резервуар, 3 - питательная магистраль, 4 - кран машиниста, 5 - тормозная магистраль, 6 - воздухораспределитель, 7 - запасный резервуар, 8 - тормозной цилиндр, 9 - тормозная колодка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Прямодействующий автоматический тормоз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6550925"/>
            <a:ext cx="12192000" cy="307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641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6034">
        <p14:doors dir="vert"/>
      </p:transition>
    </mc:Choice>
    <mc:Fallback>
      <p:transition spd="slow" advTm="160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 mod="1">
    <p:ext uri="{E180D4A7-C9FB-4DFB-919C-405C955672EB}">
      <p14:showEvtLst xmlns:p14="http://schemas.microsoft.com/office/powerpoint/2010/main">
        <p14:playEvt time="1001" objId="2"/>
        <p14:stopEvt time="13467" objId="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003" y="880849"/>
            <a:ext cx="8582025" cy="398145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Устройство вагонов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429000"/>
            <a:ext cx="6299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544513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компрессор, 2 - главный резервуар, 3 - питательная магистраль, 4 - кран машиниста, 5 - тормозная магистраль, 6 - воздухораспределитель, 7 - запасный резервуар, 8 - тормозной цилиндр, 9 - тормозная колодка</a:t>
            </a:r>
          </a:p>
          <a:p>
            <a:pPr marL="324000" indent="544513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зарядки тормоза ручку крана машиниста 4 ставят в отпускное положение, при котором воздух из главного резервуара 2 по питательной магистрали 3 через кран машиниста поступает в тормозную магистраль и далее через воздухораспределитель в запасный резервуар. При этом тормозной цилиндр через воздухораспределитель сообщен с атмосферой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Непрямодействующий</a:t>
            </a: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автоматический тормоз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6550925"/>
            <a:ext cx="12192000" cy="307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8964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6034">
        <p14:doors dir="vert"/>
      </p:transition>
    </mc:Choice>
    <mc:Fallback>
      <p:transition spd="slow" advTm="160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 mod="1">
    <p:ext uri="{E180D4A7-C9FB-4DFB-919C-405C955672EB}">
      <p14:showEvtLst xmlns:p14="http://schemas.microsoft.com/office/powerpoint/2010/main">
        <p14:playEvt time="1001" objId="2"/>
        <p14:stopEvt time="13467" objId="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850" y="895971"/>
            <a:ext cx="8058150" cy="4352925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Устройство вагонов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306" y="3019567"/>
            <a:ext cx="55910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722313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кран машиниста, 2 - запасный резервуар, 3 - якорь тормозного вентиля, 4 - катушка тормозного вентиля, 5 - катушка отпускного вентиля, 6 - якорь отпускного вентиля, 7 - тормозной цилиндр,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переключательный клапан,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воздухораспределитель</a:t>
            </a:r>
          </a:p>
          <a:p>
            <a:pPr marL="177800" indent="722313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зарядке тормозной 4 и отпускной 5 вентили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электро-воздухораспределителя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возбуждены и зарядка запасного резервуара происходит через воздухораспределитель 9 № 292. Тормозной цилиндр 7 и рабочая камера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электро-воздухораспределителя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сообщаются с атмосферой.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Электропневматический тормоз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6567985"/>
            <a:ext cx="12192000" cy="307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364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6034">
        <p14:doors dir="vert"/>
      </p:transition>
    </mc:Choice>
    <mc:Fallback>
      <p:transition spd="slow" advTm="160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 mod="1">
    <p:ext uri="{E180D4A7-C9FB-4DFB-919C-405C955672EB}">
      <p14:showEvtLst xmlns:p14="http://schemas.microsoft.com/office/powerpoint/2010/main">
        <p14:playEvt time="1001" objId="2"/>
        <p14:stopEvt time="13467" objId="2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F864819-7751-4942-84E1-E4FFCE0DC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95" y="867886"/>
            <a:ext cx="11459911" cy="418022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взят из свободных информационно-справочных источников: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Железные дороги. Общий курс: Учебник / Ефименко Ю.И., Ковалев В.И., Логинов С.И.; Под ред. Ефименко Ю.И., - 6-е изд., перераб. и доп. - М.:УМЦ ЖДТ, 2014. - 503 с. 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Быков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Б.В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Конструкция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ремонт рам и кузовов универсальных грузовых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вагонов: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иллюстрированное пособие / Б.В. Быков . – Москва : Издательство "Маршрут", 2005. – 69 c. – ISBN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5-89035-288-1.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вагоностроения и ремонта вагонов: Учебник для вузов / В. С. Герасимов, И. Ф. Скиба, Б. М. Кернич и др.; Под ред. В. С. Герасимова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2-е изд., перераб. и доп.— М.: Транспорт, 1988.—381 с.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Быков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Б.В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Конструкция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пассажирских вагонов / Б.В. Быков . – Москва : Издательство УМК МПС России, 2002. – 23 c. – ISBN 5-89035-043-9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ресурсы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6550925"/>
            <a:ext cx="12192000" cy="307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46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Содержание темы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64141" y="892180"/>
            <a:ext cx="1186371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о железнодорожном транспорте. Структура управления железнодорожным транспортом.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Стрелочные переводы и стрелочные улицы, их назначение и устройство.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Локомотивы и локомотивное хозяйство.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ru-RU" alt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Вагоны и вагонное хозяйство.</a:t>
            </a:r>
          </a:p>
          <a:p>
            <a:pPr indent="900113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4.1 Вагонное хозяйство</a:t>
            </a:r>
          </a:p>
          <a:p>
            <a:pPr indent="900113">
              <a:lnSpc>
                <a:spcPct val="11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4.2 Устройство вагонов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ru-RU" alt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Раздельные пункты. Понятие о железнодорожных узлах.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Система автоматического управления торможением поездов (САУТ).</a:t>
            </a:r>
          </a:p>
          <a:p>
            <a:pPr>
              <a:lnSpc>
                <a:spcPct val="110000"/>
              </a:lnSpc>
            </a:pP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Автоматика и телемеханика и связь на железнодорожном транспорте.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8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Габариты приближения строений на железнодорожном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транспорте. Искусственные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9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Электроснабжение железных дорог. Организация перевозок и график движения поездов.</a:t>
            </a:r>
            <a:endParaRPr lang="ru-RU" altLang="ru-RU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6550925"/>
            <a:ext cx="12192000" cy="307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198">
        <p:blinds dir="vert"/>
      </p:transition>
    </mc:Choice>
    <mc:Fallback>
      <p:transition spd="slow" advTm="20198">
        <p:blinds dir="vert"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20198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Ходовые части вагона</a:t>
            </a:r>
          </a:p>
        </p:txBody>
      </p:sp>
      <p:pic>
        <p:nvPicPr>
          <p:cNvPr id="2050" name="Picture 2" descr="https://poznayka.org/baza1/288863523217.files/image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60" y="2128185"/>
            <a:ext cx="5422340" cy="260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1403" y="915242"/>
            <a:ext cx="108454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ходовым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частям относятся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тележки с колесными парами, буксами, подшипниками, рессорами или пружинами. Ходовые части должны обеспечивать движение вагона по рельсовому пути с необходимой плавностью и наименьшим сопротивлением движению.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97321"/>
            <a:ext cx="5532440" cy="25976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4967" y="4725876"/>
            <a:ext cx="53362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Тележка состоит из двух колесных пар, четырех букс 1, двух литых боковых рам 2, двух комплектов центрального рессорного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подвешивания 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6, литой надрессорной балки 3 и тормозной рычажной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006" y="4363493"/>
            <a:ext cx="4840266" cy="21082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6550925"/>
            <a:ext cx="12192000" cy="307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85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6106">
        <p14:doors dir="vert"/>
      </p:transition>
    </mc:Choice>
    <mc:Fallback>
      <p:transition spd="slow" advTm="561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 mod="1">
    <p:ext uri="{E180D4A7-C9FB-4DFB-919C-405C955672EB}">
      <p14:showEvtLst xmlns:p14="http://schemas.microsoft.com/office/powerpoint/2010/main">
        <p14:playEvt time="0" objId="6"/>
        <p14:stopEvt time="56106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" y="-60549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Устройство вагонов</a:t>
            </a:r>
            <a:endParaRPr lang="ru-RU" altLang="ru-RU" sz="2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mtz-transmash.ru/thumbs/c2/c285a674c0f6ff44afa12d5413767cf413267061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986" y="1177576"/>
            <a:ext cx="9356916" cy="32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6162" y="4241899"/>
            <a:ext cx="43672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Электро-воздухораспределитель 305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Воздухораспределитель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242-1-01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Стоп-кран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138-1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Концевой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кран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Тройник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373П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соединительный 369А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Клеммная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коробка 317-8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Авторегулятор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РТРП-675М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437861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  Запасный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резервуар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Тормозной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 Выпускной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клапан 131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 Разобщительный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кран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Клеммная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коробка 316-8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 Термодатчик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005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 Блок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перегрева букс БКНБ 004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97623" y="8109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Принципиальная схема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тормозного оборудования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пассажирском вагоне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6581632"/>
            <a:ext cx="12192000" cy="307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3599">
        <p14:doors dir="vert"/>
      </p:transition>
    </mc:Choice>
    <mc:Fallback>
      <p:transition spd="slow" advTm="335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  <p:extLst mod="1">
    <p:ext uri="{E180D4A7-C9FB-4DFB-919C-405C955672EB}">
      <p14:showEvtLst xmlns:p14="http://schemas.microsoft.com/office/powerpoint/2010/main">
        <p14:playEvt time="0" objId="3"/>
        <p14:stopEvt time="32857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Устройство вагонов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53182" y="982639"/>
            <a:ext cx="27159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вагона является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кузова и состоит из жестко соединенных между собой продольных и поперечных балок.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раме крепятся кузов, ударно-тяговые приборы, части автоматического и ручного тормозов, а в пассажирских вагонах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электрооборудование, узлы системы кондиционирования воздуха.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38" y="1250407"/>
            <a:ext cx="5696661" cy="3506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58" y="856682"/>
            <a:ext cx="8286435" cy="560596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6550925"/>
            <a:ext cx="12192000" cy="307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1031">
        <p14:doors dir="vert"/>
      </p:transition>
    </mc:Choice>
    <mc:Fallback>
      <p:transition spd="slow" advTm="1010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0" objId="3"/>
        <p14:stopEvt time="100634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Ударно-тяговые устройства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2388" y="4908857"/>
            <a:ext cx="10827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Ударно-тяговые устройства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сцепления вагонов между собой и с локомотивом, а также для передачи силы тяги от локомотива к вагонам и смягчения ударов, возникающих при сцеплении или изменениях режима движения. На вагонах железных дорог России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ударно-тяговых приборов применяют автосцепное устройство. Его размещают в консольных частях рамы вагона.</a:t>
            </a:r>
          </a:p>
        </p:txBody>
      </p:sp>
      <p:pic>
        <p:nvPicPr>
          <p:cNvPr id="3074" name="Picture 2" descr="https://poznayka.org/baza1/288863523217.files/image0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3" y="1299948"/>
            <a:ext cx="6097684" cy="35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oznayka.org/baza1/288863523217.files/image0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852" y="1278431"/>
            <a:ext cx="5276235" cy="34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6554337"/>
            <a:ext cx="12192000" cy="307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900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6034">
        <p14:doors dir="vert"/>
      </p:transition>
    </mc:Choice>
    <mc:Fallback>
      <p:transition spd="slow" advTm="160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1001" objId="2"/>
        <p14:stopEvt time="13467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Устройство автосцепки</a:t>
            </a:r>
          </a:p>
        </p:txBody>
      </p:sp>
      <p:pic>
        <p:nvPicPr>
          <p:cNvPr id="4098" name="Picture 2" descr="https://slide-share.ru/slide/3003906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7" b="1466"/>
          <a:stretch/>
        </p:blipFill>
        <p:spPr bwMode="auto">
          <a:xfrm>
            <a:off x="1337480" y="880280"/>
            <a:ext cx="9144000" cy="554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lide-share.ru/image/18591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28" y="896775"/>
            <a:ext cx="9450046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6550925"/>
            <a:ext cx="12192000" cy="307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484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6034">
        <p14:doors dir="vert"/>
      </p:transition>
    </mc:Choice>
    <mc:Fallback>
      <p:transition spd="slow" advTm="160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001" objId="2"/>
        <p14:stopEvt time="13467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Устройство и принцип работы электропневматических тормозов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cf.ppt-online.org/files/slide/z/Z1IkWa6HzsTmUlGqSPMKx82vJhpDt9FYcuBLyC/slide-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21747" r="2396" b="7207"/>
          <a:stretch/>
        </p:blipFill>
        <p:spPr bwMode="auto">
          <a:xfrm>
            <a:off x="1390650" y="934872"/>
            <a:ext cx="9410700" cy="525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34859" y="6144052"/>
            <a:ext cx="658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устройства тормозного оборудования грузового вагона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6550925"/>
            <a:ext cx="12192000" cy="307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167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6034">
        <p14:doors dir="vert"/>
      </p:transition>
    </mc:Choice>
    <mc:Fallback>
      <p:transition spd="slow" advTm="160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1001" objId="2"/>
        <p14:stopEvt time="13467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Устройство вагонов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942975"/>
            <a:ext cx="673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тормозного оборудования подвижного состава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8816" y="1472536"/>
            <a:ext cx="5162550" cy="5078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ТОРМОЗНОЕ ОБОРУДОВАНИЕ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963" y="2472266"/>
            <a:ext cx="2895600" cy="4580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еханическое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5372" y="2484319"/>
            <a:ext cx="2895600" cy="4580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Пневматическое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02792" y="3452315"/>
            <a:ext cx="1838325" cy="2120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 питания тормозов сжатым воздухом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8193" y="3513873"/>
            <a:ext cx="1913246" cy="128907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Тормозная рычажная передача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14642" y="3488472"/>
            <a:ext cx="1845718" cy="12890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 управления тормозами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8896" y="3492879"/>
            <a:ext cx="1901304" cy="8735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 торможения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38847" y="3610070"/>
            <a:ext cx="2534788" cy="8735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Воздухопровод и арматура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>
            <a:stCxn id="6" idx="2"/>
            <a:endCxn id="20" idx="0"/>
          </p:cNvCxnSpPr>
          <p:nvPr/>
        </p:nvCxnSpPr>
        <p:spPr>
          <a:xfrm flipH="1">
            <a:off x="1854816" y="2930340"/>
            <a:ext cx="205947" cy="58353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7" idx="1"/>
          </p:cNvCxnSpPr>
          <p:nvPr/>
        </p:nvCxnSpPr>
        <p:spPr>
          <a:xfrm flipV="1">
            <a:off x="4229100" y="2713356"/>
            <a:ext cx="1546272" cy="5841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4" name="Прямая со стрелкой 6143"/>
          <p:cNvCxnSpPr/>
          <p:nvPr/>
        </p:nvCxnSpPr>
        <p:spPr>
          <a:xfrm flipH="1">
            <a:off x="4210050" y="2762250"/>
            <a:ext cx="22225" cy="69532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7" idx="3"/>
          </p:cNvCxnSpPr>
          <p:nvPr/>
        </p:nvCxnSpPr>
        <p:spPr>
          <a:xfrm>
            <a:off x="8670972" y="2713356"/>
            <a:ext cx="1692228" cy="91566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22" idx="0"/>
          </p:cNvCxnSpPr>
          <p:nvPr/>
        </p:nvCxnSpPr>
        <p:spPr>
          <a:xfrm>
            <a:off x="7823200" y="2942393"/>
            <a:ext cx="446348" cy="55048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6096001" y="2942393"/>
            <a:ext cx="685799" cy="55328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1" name="Прямая со стрелкой 6170"/>
          <p:cNvCxnSpPr>
            <a:stCxn id="4" idx="2"/>
            <a:endCxn id="7" idx="0"/>
          </p:cNvCxnSpPr>
          <p:nvPr/>
        </p:nvCxnSpPr>
        <p:spPr>
          <a:xfrm>
            <a:off x="5960091" y="1980367"/>
            <a:ext cx="1263081" cy="503952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4" idx="1"/>
            <a:endCxn id="6" idx="0"/>
          </p:cNvCxnSpPr>
          <p:nvPr/>
        </p:nvCxnSpPr>
        <p:spPr>
          <a:xfrm flipH="1">
            <a:off x="2060763" y="1726452"/>
            <a:ext cx="1318053" cy="745814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Устройство и принцип работы электропневматических тормозов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0" y="6550925"/>
            <a:ext cx="12192000" cy="307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4462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6034">
        <p14:doors dir="vert"/>
      </p:transition>
    </mc:Choice>
    <mc:Fallback>
      <p:transition spd="slow" advTm="160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  <p:extLst mod="1">
    <p:ext uri="{E180D4A7-C9FB-4DFB-919C-405C955672EB}">
      <p14:showEvtLst xmlns:p14="http://schemas.microsoft.com/office/powerpoint/2010/main">
        <p14:playEvt time="1001" objId="2"/>
        <p14:stopEvt time="13467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927</Words>
  <Application>Microsoft Office PowerPoint</Application>
  <PresentationFormat>Широкоэкранный</PresentationFormat>
  <Paragraphs>101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Общий курс железных дорог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Общий курс железных дорог</dc:title>
  <dc:creator>Acer</dc:creator>
  <cp:lastModifiedBy>Natalia</cp:lastModifiedBy>
  <cp:revision>144</cp:revision>
  <dcterms:created xsi:type="dcterms:W3CDTF">2019-10-21T17:59:29Z</dcterms:created>
  <dcterms:modified xsi:type="dcterms:W3CDTF">2020-05-01T19:31:01Z</dcterms:modified>
</cp:coreProperties>
</file>