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0"/>
  </p:notesMasterIdLst>
  <p:sldIdLst>
    <p:sldId id="307" r:id="rId2"/>
    <p:sldId id="343" r:id="rId3"/>
    <p:sldId id="344" r:id="rId4"/>
    <p:sldId id="345" r:id="rId5"/>
    <p:sldId id="330" r:id="rId6"/>
    <p:sldId id="332" r:id="rId7"/>
    <p:sldId id="329" r:id="rId8"/>
    <p:sldId id="333" r:id="rId9"/>
    <p:sldId id="334" r:id="rId10"/>
    <p:sldId id="335" r:id="rId11"/>
    <p:sldId id="338" r:id="rId12"/>
    <p:sldId id="337" r:id="rId13"/>
    <p:sldId id="336" r:id="rId14"/>
    <p:sldId id="339" r:id="rId15"/>
    <p:sldId id="340" r:id="rId16"/>
    <p:sldId id="341" r:id="rId17"/>
    <p:sldId id="342" r:id="rId18"/>
    <p:sldId id="346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D60093"/>
    <a:srgbClr val="00FFFF"/>
    <a:srgbClr val="FFFF66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6AD998-B82D-4EAC-9353-B6633BC8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0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B67F-607B-403E-9803-F7B8F342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40F-12F8-4F71-BD00-A1B6655BA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CAEC-0603-4396-A9D7-B7C4BA6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5AC-0ACB-4435-B257-585F9F17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97-1000-4060-AF5B-727B5DA74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0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B96-E85B-4356-B151-23AB42C1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C498-2E7B-4497-B5C8-08C2389F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6E19-0322-418D-8CD1-FEDCE3F2F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8869-95FE-4D76-AB6A-3D8EBDF4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6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2BE-8137-4B3C-ADAA-967B8B0B2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FD96-555F-4863-9AC2-54EAD690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839F4-1B61-4D8E-AB17-13A233353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4894"/>
            <a:ext cx="12192000" cy="68628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5400" y="3426553"/>
            <a:ext cx="8429684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3600" b="1" dirty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курс железных дорог (ОКЖД)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90985" y="4612480"/>
            <a:ext cx="11646966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«Понятие о железнодорожных узлах.»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0985" y="6313086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к.т.н., доцент </a:t>
            </a:r>
            <a:r>
              <a:rPr lang="ru-RU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8501" y="5277613"/>
            <a:ext cx="5582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5.2 Понятие о железнодорожных узлах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11759" y="78979"/>
            <a:ext cx="9978082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«Станции и грузовая работа»</a:t>
            </a:r>
          </a:p>
        </p:txBody>
      </p:sp>
    </p:spTree>
    <p:extLst>
      <p:ext uri="{BB962C8B-B14F-4D97-AF65-F5344CB8AC3E}">
        <p14:creationId xmlns:p14="http://schemas.microsoft.com/office/powerpoint/2010/main" val="3500262452"/>
      </p:ext>
    </p:extLst>
  </p:cSld>
  <p:clrMapOvr>
    <a:masterClrMapping/>
  </p:clrMapOvr>
  <p:transition advClick="0" advTm="1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52736"/>
            <a:ext cx="11377264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треугольного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в пунктах с подходами трех ж/д линий, имеющих значительную взаимную корреспонденцию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пассажиропотоков. Назначение отдельных станций узла зависит от расположения города и его промышленной зоны. Сортировочную работу сосредотачивают на одной станции узла, лучше на той, которая обслуживает местную грузовую работу. Здесь же рас­полагают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экипировочные устройства для локомотивов.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47A62-BEBC-4D9A-A5E9-7C416930F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8" t="21636" r="23422" b="14883"/>
          <a:stretch/>
        </p:blipFill>
        <p:spPr>
          <a:xfrm>
            <a:off x="5602332" y="2344196"/>
            <a:ext cx="6589668" cy="40633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72F785-9C9B-4837-A916-9246582FDE2A}"/>
              </a:ext>
            </a:extLst>
          </p:cNvPr>
          <p:cNvSpPr/>
          <p:nvPr/>
        </p:nvSpPr>
        <p:spPr>
          <a:xfrm>
            <a:off x="263266" y="2636912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большая маневренность, позволяющая перераспределять вагонопотоки по любому из направлений,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взаимозаменяемость станций,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обеспечивать поворот любого транзитного потока.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дополнительных расходов на содержание штата и устройств на трёх станциях узла,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перепробег части перерабатываемого вагонопотока.</a:t>
            </a:r>
          </a:p>
        </p:txBody>
      </p:sp>
    </p:spTree>
    <p:extLst>
      <p:ext uri="{BB962C8B-B14F-4D97-AF65-F5344CB8AC3E}">
        <p14:creationId xmlns:p14="http://schemas.microsoft.com/office/powerpoint/2010/main" val="387117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21E4D5-B928-466A-B426-C3542AC1E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t="36520" r="17517" b="32141"/>
          <a:stretch/>
        </p:blipFill>
        <p:spPr>
          <a:xfrm>
            <a:off x="3983759" y="4328199"/>
            <a:ext cx="8208912" cy="21481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41"/>
            <a:ext cx="10515600" cy="64807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Понятие о железнодорожных узлах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43824"/>
            <a:ext cx="1152128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с параллельным расположением станций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узлах этого типа пассажирская и сортировочная станция расположены параллельно и имеют независимые подходы главных путей. Такое расположение могло сложить­ся при развитии узла из узла с одной станцией.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узлы с параллельным расположением станций при сооружении на подходах развязки по роду движения обеспечивают независимость работы пассажирской и сортировочной станций.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занимают широкую площадку;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затрудняют связь районов города, расположенных по обе стороны ж.-д. линии;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таких узлов крайне затруднено.</a:t>
            </a:r>
          </a:p>
        </p:txBody>
      </p:sp>
    </p:spTree>
    <p:extLst>
      <p:ext uri="{BB962C8B-B14F-4D97-AF65-F5344CB8AC3E}">
        <p14:creationId xmlns:p14="http://schemas.microsoft.com/office/powerpoint/2010/main" val="1722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052736"/>
            <a:ext cx="11737304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с последовательным расположением станций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в случаях, когда имеются в узле несколько специализированных станций, рас­положенных последовательно по местным условиям. Узлы с последовательным расположением станций обслуживают глав­ным образом прямые грузовые и пассажирские потоки и местную работу.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станций в узле зависит от планировки города и размеще­ния промышленных районов. Пассажирская станция располагается ближе к основным жилым районам города, чтобы привокзальная площадь была удобно связана с основными городскими магистралями.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08BA3A-DB0A-4120-92B9-9DFB55D59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30432" r="21652" b="25838"/>
          <a:stretch/>
        </p:blipFill>
        <p:spPr>
          <a:xfrm>
            <a:off x="4703168" y="3245186"/>
            <a:ext cx="7488832" cy="29974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E613E4-BF01-4A2E-BE6B-2F8A4A621FFB}"/>
              </a:ext>
            </a:extLst>
          </p:cNvPr>
          <p:cNvSpPr/>
          <p:nvPr/>
        </p:nvSpPr>
        <p:spPr>
          <a:xfrm>
            <a:off x="199349" y="3132654"/>
            <a:ext cx="4503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узла пассажирские устройства могут быть и на других станциях узла, могут быть и остановочные пункты при значительном протяжении города вдоль желез­ной дороги. В зависимости от объема местной работы в узле может быть одна или две грузовые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214402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20" y="10139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радиального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радиально расходящихся ли­ний имеют основную станцию, на которой выполняется пассажирская и сор­тировочная работа, кроме этой станции в узле имеются и другие станции размещенные на радиальных направлениях.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8985E8-9226-48F0-8E07-D4778E2EE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4" t="22687" r="37597" b="18260"/>
          <a:stretch/>
        </p:blipFill>
        <p:spPr>
          <a:xfrm>
            <a:off x="6240016" y="2276872"/>
            <a:ext cx="5760640" cy="404787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7EABAE-10B0-44A2-AFD0-077A7C677D4F}"/>
              </a:ext>
            </a:extLst>
          </p:cNvPr>
          <p:cNvSpPr/>
          <p:nvPr/>
        </p:nvSpPr>
        <p:spPr>
          <a:xfrm>
            <a:off x="234520" y="1988840"/>
            <a:ext cx="64323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обладают значительной пропускной способностью;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легко переустраиваются в кольцевые или полукольцевые.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трудность развития основной станции, расположенной среди городских застроек;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значительный перепробег местных вагонов, совершаемый после расформирования на основной станции при следовании на станцию выгрузки;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трудность пропуска углового потока;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необходимость пропуска всех транзитных поездов через основную станцию.</a:t>
            </a:r>
          </a:p>
        </p:txBody>
      </p:sp>
    </p:spTree>
    <p:extLst>
      <p:ext uri="{BB962C8B-B14F-4D97-AF65-F5344CB8AC3E}">
        <p14:creationId xmlns:p14="http://schemas.microsoft.com/office/powerpoint/2010/main" val="285564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8595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тупикового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там, где по экономическим или географическим условиям происходит зарождение или погашение вагонопотоков (грузовых и пассажирских). В таких узлах отсутствуют транзитные потоки.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F050C-C3BE-4D5C-BB97-ECC26385D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 t="24788" r="30509" b="9030"/>
          <a:stretch/>
        </p:blipFill>
        <p:spPr>
          <a:xfrm>
            <a:off x="5377136" y="1656217"/>
            <a:ext cx="6552728" cy="45365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5860D-ABD4-48B7-838F-B776E5EABF1E}"/>
              </a:ext>
            </a:extLst>
          </p:cNvPr>
          <p:cNvSpPr/>
          <p:nvPr/>
        </p:nvSpPr>
        <p:spPr>
          <a:xfrm>
            <a:off x="119336" y="1723866"/>
            <a:ext cx="52532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Сортировочная станция обрабатывает потоки грузовых, промышленных и портовых станций. Пассажирская станция обычно располагается вблизи центральной части города и имеет хорошую связь с городским транспортом.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узлов характерна массовая перевалка грузов на водный или автомобильный транспорт. В таких узлах целесообразно заранее предусматривать возможность перспективной реконструкции и располагать станции в местах, которые обеспечат минимальные затраты и возможность их переустройства.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379534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80728"/>
            <a:ext cx="1195332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кольцевого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в крупных городах и промышленных центрах при боль­шом числе сходящихся линий. Кольцевая окружная дорога соеди­няет в одно целое весь узел.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11273-807E-4695-8127-6E7F83260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5" t="21636" r="26966" b="10081"/>
          <a:stretch/>
        </p:blipFill>
        <p:spPr>
          <a:xfrm>
            <a:off x="5279232" y="1774563"/>
            <a:ext cx="6912768" cy="468052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756DC3-5E7E-4894-8400-3EC008B699D3}"/>
              </a:ext>
            </a:extLst>
          </p:cNvPr>
          <p:cNvSpPr/>
          <p:nvPr/>
        </p:nvSpPr>
        <p:spPr>
          <a:xfrm>
            <a:off x="121382" y="1699439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Пасса­жирские станции располагаются в пределах города, грузовые станции располагаются как на кольце, так и на ответвлениях от него.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большая пропускная способность;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большая маневренность;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возможность пропускать поезда с одной линии на другую без угловых заездов.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значительный перепробег и простой подвижного состава при передачах вагонов между отдельными направлениями;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трудности для дальнейшего развития города. </a:t>
            </a:r>
          </a:p>
        </p:txBody>
      </p:sp>
    </p:spTree>
    <p:extLst>
      <p:ext uri="{BB962C8B-B14F-4D97-AF65-F5344CB8AC3E}">
        <p14:creationId xmlns:p14="http://schemas.microsoft.com/office/powerpoint/2010/main" val="158421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807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полукольцевого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при наличии естествен­ной преграды, мешающей сооружению полного кольца (Одесса, Санкт-Пе­тербург). В узле имеются глубокие вводы в город, которые заканчиваются пассажирскими и грузовыми станциями. За пределами города расположено полукольцо, связывающее подходы между собой.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Сортировочные станции следует располагать на подходах к полукольцу и по возможности, устраи­вать их объединенными для нескольких направлений.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BC3D6-18BD-4CA4-9F62-30A93797D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9" t="18260" r="33463" b="7980"/>
          <a:stretch/>
        </p:blipFill>
        <p:spPr>
          <a:xfrm>
            <a:off x="7387201" y="2564904"/>
            <a:ext cx="4583832" cy="38033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DA4382-C443-4D32-AAF8-DA78EA998500}"/>
              </a:ext>
            </a:extLst>
          </p:cNvPr>
          <p:cNvSpPr/>
          <p:nvPr/>
        </p:nvSpPr>
        <p:spPr>
          <a:xfrm>
            <a:off x="220967" y="2921536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хорошая связь с прилегающими направлениями, а также с устройствами речного или морского порта.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велика загрузка тупиковых пассажирских станций;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значительный перепробег и простой состава при передачах вагонов между отдельными направлениями.</a:t>
            </a:r>
          </a:p>
        </p:txBody>
      </p:sp>
    </p:spTree>
    <p:extLst>
      <p:ext uri="{BB962C8B-B14F-4D97-AF65-F5344CB8AC3E}">
        <p14:creationId xmlns:p14="http://schemas.microsoft.com/office/powerpoint/2010/main" val="234086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53330"/>
            <a:ext cx="11233248" cy="505598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комбинированного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возникают в результате поэтапного развития узлов более простых схем.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Комбинированными следует считать лишь те узлы, у которых нечетко выражены свойства и особенности основных элементов разных типов узлов, входящих в общую комбинацию. Если же в узле преобладают особенности одного из составляющих узлов, определяющие работу всей системы, узел следует относить к типу, наиболее соответствующему классификационной категории узла.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 две основные группы наиболее характерных узлов комбинированного типа: узлы с параллельными ходами и узлы, расположенные по берегам крупных рек.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с параллельными ходами образуются из узлов с последовательным расположением станций в случае изменения специализации их линий, создания новых ходов и переустройства станций.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комбинированного типа на берегах крупных рек возникают при наличии на обоих берегах реки крупных промышленных, селитебных районов. </a:t>
            </a:r>
          </a:p>
        </p:txBody>
      </p:sp>
    </p:spTree>
    <p:extLst>
      <p:ext uri="{BB962C8B-B14F-4D97-AF65-F5344CB8AC3E}">
        <p14:creationId xmlns:p14="http://schemas.microsoft.com/office/powerpoint/2010/main" val="2893282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980728"/>
            <a:ext cx="11305256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И.И.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Т.А.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978-5-907055-48-3.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Зубков, В.Н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работой станций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В.Н. Зубков, Н.Н.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Мусиенко.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«Учебно-методический центр по образованию на железнодорожном транспорте», 2016. – 416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978-5-89035-892-9.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Правдин, Н.В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Железнодорожные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и узлы (задачи, примеры, расчеты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/Н.В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Правдин, А.К.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Н.В. Правдина и С.П. Вакуленко.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«Учебно-методический центр по образованию на железнодорожном транспорте», 2015. – 649 c. – ISBN 978-5-89035-826-4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7665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1087" y="0"/>
            <a:ext cx="12192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29179" y="1196752"/>
            <a:ext cx="12192000" cy="4093428"/>
          </a:xfrm>
          <a:prstGeom prst="rect">
            <a:avLst/>
          </a:prstGeom>
          <a:noFill/>
          <a:ln>
            <a:noFill/>
          </a:ln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сведения о железнодорожном транспорте. </a:t>
            </a:r>
          </a:p>
          <a:p>
            <a:pPr indent="1970088" eaLnBrk="1" hangingPunct="1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железнодорожным транспортом.</a:t>
            </a:r>
          </a:p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их назначение и устройство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  <a:r>
              <a:rPr lang="ru-RU" alt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5.1 Раздельные пункты</a:t>
            </a: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5.2 Понятие о железнодорожных узлах</a:t>
            </a: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 Искусственные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сооружения.</a:t>
            </a:r>
            <a:endParaRPr lang="ru-RU" altLang="ru-RU" sz="2000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Электроснабжение железных дорог.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поездов. Материально-техническое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дорог.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87569"/>
      </p:ext>
    </p:extLst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железнодорожных и транспортных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01" y="1052736"/>
            <a:ext cx="6552728" cy="525658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Железнодорожным узлом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комплекс технологически связанных станций, главных и соединительных путей в пункте пересечения или примыкания нескольких железнодорожных линий. Он обеспечивает пропуск транзитных грузовых и пассажирских поездов с одной линии на другую, передачу вагонов, следующих с переработкой, а так же пересадку пассажиров.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ж/д. узла входят: сортировочные, пассажирские, грузовые станции с их устройствами; главные и соединительные пути; подъездные пути; самостоятельные производственные единицы железнодорожного транспорта (тяговые подстанции, материальные склады, заводы и т.д.). Границами ж/д. узла служат границы входных раздельных пунктов. Железнодорожный узел является одним из основных элементов транспортного узла.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0AE818-36D0-485C-A9EE-D526B9F95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34" y="1700808"/>
            <a:ext cx="5112568" cy="33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железнодорожных и транспортных узлах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объемом и характером работы ж/д узлы могут иметь следующие устройства: сортировочные и грузовые станции, соединительные пути между этими станциями и подходы к ним для обеспечения грузовой движения и выполнения грузовой и сортировочной работы в узле; пассажирские и технические пассажирские станции, пересадочные станции в пунктах слияния или пересечения железной дороги с метрополитеном, остановочные пассажирские пункты и другие устройства для выполнения пассажирских перевозок; мосты, тоннели, путепроводные развязки и переезды на пересечениях ж/д путей с реками, каналами, автомагистралями и ж/д путями для обеспечения безопасности движения и повышения пропускной способности узла.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78877E-EC90-4CA3-AF02-93A6626FB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484784"/>
            <a:ext cx="560395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железнодорожных и транспортных узлах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32" y="836713"/>
            <a:ext cx="6336704" cy="561662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Транспортным узлом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комплекс транспортных устройств в пункте взаимодействия нескольких видов магистрального транспорта, совместно выполняющих операции по обслуживанию транзитных, местных и городских перевозок грузов и пассажиров. В транспортный узел могут входить – морской и речной порт, автодороги, сеть промышленного транспорта, аэропорты, трубопроводный транспорт, сеть подземного и наземного городского транспорта. В  транспортном узле осуществляется массовая пересадка пассажиров и передача грузов с одного вида транспорта на другой. Стыковыми пунктами являются пассажирские и грузовые станции. В узлах организуются пропуск пассажирских и грузовых поездов, расформирование и формирование составов, обслуживание подъездных путей промышленных предприятий и выполнение операций по погрузке, выгрузке и перевалке грузов. Все эти виды работ распределяются по отдельным станциям и подъездным путям.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C1D4C-DDEB-4323-AE9C-794193C1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556792"/>
            <a:ext cx="5419773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9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железнодорожных и транспортных узлах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340768"/>
            <a:ext cx="11305256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работы железнодорожные узлы подразделяются на: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расположены в пунктах пересечения магистральных железнодорожных линий, где нет крупных центров, и выполняют преимущественно операции с транзитными грузовыми и пассажирскими поездами;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обслуживают промышленные центры и пункты перевалки грузов с железных дорог на морской и речной транспорт и обратно. В большинстве своем они находятся в конечных пунктах линий. Основная их работа – погрузка и выгрузка, расформирование поездов, развоз вагонов внутри узла по станциям назначения, сбор, формирование и отправление загруженных и порожних вагонов;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транзитно-местные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переработка и пропуск транзитных поездов и грузовых вагонопотоков, обслуживание пассажиропотоков, переработка грузов. Они располагаются в больших городах и промежуточных центрах.</a:t>
            </a:r>
          </a:p>
        </p:txBody>
      </p:sp>
    </p:spTree>
    <p:extLst>
      <p:ext uri="{BB962C8B-B14F-4D97-AF65-F5344CB8AC3E}">
        <p14:creationId xmlns:p14="http://schemas.microsoft.com/office/powerpoint/2010/main" val="22265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2" y="1196752"/>
            <a:ext cx="11305256" cy="505221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 размещения основных элементов различают железнодорожные узлы: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станцией;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крестообразные;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треугольные;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параллельным расположением станций;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последовательным расположением станций;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радиальные;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тупиковые;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полукольцевые;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кольцевые;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могут также различаться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числу подходов, наличию обходов, числу и специализации станций в узле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61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3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7882A-EF59-42E2-BB5F-9BB12ADC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53033"/>
            <a:ext cx="11521280" cy="455193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с одной станцией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в небольших городах, в местах пересечения двух магистральных линий или примыкания одной магистрали к другой. Они сооружаются на базе участковой или сортировочной станции, перерабатывающей незначительные вагонопотоки и обслуживающей местную грузовую работу, а также пассажирское движение. Иногда основой узла служит объединенная станция, совмещающая на одной площадке  сортировочною и пассажирскую станции, грузовой район.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9AEA6B-993C-4FF9-8CEE-661CA8130530}"/>
              </a:ext>
            </a:extLst>
          </p:cNvPr>
          <p:cNvSpPr/>
          <p:nvPr/>
        </p:nvSpPr>
        <p:spPr>
          <a:xfrm>
            <a:off x="266800" y="2824648"/>
            <a:ext cx="582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с одной станцией относятся к транзитным узлам.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имеют ряд преимуществ: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минимальный штат обслуживающего персонала;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минимальные маневровые средства;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незначительная, компактная территория для размещения устройств.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трудности обработки угловых потоков;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большая концентрация работы на одной станции, обслуживающей пересекающиеся магистрали.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B6010A-F560-4B58-9D6E-944E5B1F6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65" y="3140968"/>
            <a:ext cx="6267231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2475-1649-4293-ACC1-93FE9489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3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транспортных и железнодорожных узлов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F3E69C-BE9D-4B59-89EB-7670310ED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9" y="1052736"/>
            <a:ext cx="10515600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Узлы крестообразного типа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при пересечении двух магистральных линий под близким к прямому углом со значительным транзитным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поездопотоком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и, как правило, при небольшом объеме переработки. На каждой линии сооружают отдельные участковые станции, а в некоторых случаях на одной линии – сортировочную,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другой – участковую. В месте пересечения линий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устраивают путепроводную развязку.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5C0FD4-26E4-462E-BCAE-324325A1B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0" t="23282" r="31118" b="13253"/>
          <a:stretch/>
        </p:blipFill>
        <p:spPr>
          <a:xfrm>
            <a:off x="7105327" y="1988840"/>
            <a:ext cx="4896544" cy="43513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16604D-A4F0-45E5-BDFD-FA479035AA25}"/>
              </a:ext>
            </a:extLst>
          </p:cNvPr>
          <p:cNvSpPr/>
          <p:nvPr/>
        </p:nvSpPr>
        <p:spPr>
          <a:xfrm>
            <a:off x="190129" y="2921168"/>
            <a:ext cx="74582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Пассажирские поезда, проходящие с одной линии на другую, могут иметь остановки на основной и вспомогательной станциях, транзитные грузовые поезда проходят по своим линиям.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Сортировочная работа по переработке узловых потоков, расформированию и формированию участковых и сборных поездов сосредотачивается на основной станции главного направления. Устройства для выполнения грузовых операций и примыкания подъездных путей могут разрешаться на одной или обеих станциях. Недостатком узлов крестообразного типа являются перепробеги и двойная переработка угловых вагонопотоков.</a:t>
            </a:r>
          </a:p>
        </p:txBody>
      </p:sp>
    </p:spTree>
    <p:extLst>
      <p:ext uri="{BB962C8B-B14F-4D97-AF65-F5344CB8AC3E}">
        <p14:creationId xmlns:p14="http://schemas.microsoft.com/office/powerpoint/2010/main" val="4274361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CB2EA6F-98E7-4D2A-9E0F-52702281033C}" vid="{950C0F12-49E9-47AB-984F-F2D20D69A75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3187</TotalTime>
  <Words>1965</Words>
  <Application>Microsoft Office PowerPoint</Application>
  <PresentationFormat>Широкоэкранный</PresentationFormat>
  <Paragraphs>126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Wingdings</vt:lpstr>
      <vt:lpstr>Тема1</vt:lpstr>
      <vt:lpstr>Презентация PowerPoint</vt:lpstr>
      <vt:lpstr>Презентация PowerPoint</vt:lpstr>
      <vt:lpstr>Понятие о железнодорожных и транспортных узлах</vt:lpstr>
      <vt:lpstr>Понятие о железнодорожных и транспортных узлах</vt:lpstr>
      <vt:lpstr>Понятие о железнодорожных и транспортных узлах</vt:lpstr>
      <vt:lpstr>Понятие о железнодорожных и транспортных узлах</vt:lpstr>
      <vt:lpstr>Схемы транспортных и железнодорожных узлов</vt:lpstr>
      <vt:lpstr>Схемы транспортных и железнодорожных узлов</vt:lpstr>
      <vt:lpstr>Схемы транспортных и железнодорожных узлов</vt:lpstr>
      <vt:lpstr>Схемы транспортных и железнодорожных узлов</vt:lpstr>
      <vt:lpstr>5.2 Понятие о железнодорожных узлах</vt:lpstr>
      <vt:lpstr>Схемы транспортных и железнодорожных узлов</vt:lpstr>
      <vt:lpstr>Схемы транспортных и железнодорожных узлов</vt:lpstr>
      <vt:lpstr>Схемы транспортных и железнодорожных узлов</vt:lpstr>
      <vt:lpstr>Схемы транспортных и железнодорожных узлов</vt:lpstr>
      <vt:lpstr>Схемы транспортных и железнодорожных узлов</vt:lpstr>
      <vt:lpstr>Схемы транспортных и железнодорожных узлов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RGUPS</cp:lastModifiedBy>
  <cp:revision>310</cp:revision>
  <dcterms:created xsi:type="dcterms:W3CDTF">2011-11-04T21:03:41Z</dcterms:created>
  <dcterms:modified xsi:type="dcterms:W3CDTF">2020-03-20T07:19:14Z</dcterms:modified>
</cp:coreProperties>
</file>