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93" r:id="rId4"/>
    <p:sldId id="258" r:id="rId5"/>
    <p:sldId id="278" r:id="rId6"/>
    <p:sldId id="279" r:id="rId7"/>
    <p:sldId id="294" r:id="rId8"/>
    <p:sldId id="295" r:id="rId9"/>
    <p:sldId id="297" r:id="rId10"/>
    <p:sldId id="298" r:id="rId11"/>
    <p:sldId id="299"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0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FBB73-7E6F-4637-9545-AFEA97306667}" type="datetimeFigureOut">
              <a:rPr lang="ru-RU" smtClean="0"/>
              <a:t>20.03.2020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3A4EE-2953-40C1-AC4A-F208C87279F6}" type="slidenum">
              <a:rPr lang="ru-RU" smtClean="0"/>
              <a:t>‹#›</a:t>
            </a:fld>
            <a:endParaRPr lang="ru-RU"/>
          </a:p>
        </p:txBody>
      </p:sp>
    </p:spTree>
    <p:extLst>
      <p:ext uri="{BB962C8B-B14F-4D97-AF65-F5344CB8AC3E}">
        <p14:creationId xmlns:p14="http://schemas.microsoft.com/office/powerpoint/2010/main" val="372998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5E2BE9-DDA5-4EA8-8C2D-6971A7C1FED2}" type="slidenum">
              <a:rPr lang="ru-RU" altLang="ru-RU"/>
              <a:pPr>
                <a:spcBef>
                  <a:spcPct val="0"/>
                </a:spcBef>
              </a:pPr>
              <a:t>1</a:t>
            </a:fld>
            <a:endParaRPr lang="ru-RU" altLang="ru-RU"/>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96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4632661-7290-4E32-B948-5B89C84CB40D}" type="slidenum">
              <a:rPr lang="ru-RU" altLang="ru-RU"/>
              <a:pPr>
                <a:spcBef>
                  <a:spcPct val="0"/>
                </a:spcBef>
              </a:pPr>
              <a:t>2</a:t>
            </a:fld>
            <a:endParaRPr lang="ru-RU" altLang="ru-RU"/>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30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FBF757-4DA3-417C-9FA9-C58FEC6D3D77}" type="slidenum">
              <a:rPr lang="ru-RU" altLang="ru-RU"/>
              <a:pPr>
                <a:spcBef>
                  <a:spcPct val="0"/>
                </a:spcBef>
              </a:pPr>
              <a:t>4</a:t>
            </a:fld>
            <a:endParaRPr lang="ru-RU" altLang="ru-RU"/>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25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EFCB3F6-934D-4A5F-A4ED-BB7F29C579B4}" type="slidenum">
              <a:rPr lang="ru-RU" altLang="ru-RU"/>
              <a:pPr>
                <a:spcBef>
                  <a:spcPct val="0"/>
                </a:spcBef>
              </a:pPr>
              <a:t>5</a:t>
            </a:fld>
            <a:endParaRPr lang="ru-RU" altLang="ru-RU"/>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970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D2FE1B-DAAD-4BED-91C2-70834D90654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C497ED6-216A-40AD-A9F8-A96DBD6C0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BE7C182-30BF-4F50-838D-6EF118B3672A}"/>
              </a:ext>
            </a:extLst>
          </p:cNvPr>
          <p:cNvSpPr>
            <a:spLocks noGrp="1"/>
          </p:cNvSpPr>
          <p:nvPr>
            <p:ph type="dt" sz="half" idx="10"/>
          </p:nvPr>
        </p:nvSpPr>
        <p:spPr/>
        <p:txBody>
          <a:bodyPr/>
          <a:lstStyle/>
          <a:p>
            <a:fld id="{E508119D-6F82-49FD-869F-E40173F5566E}" type="datetimeFigureOut">
              <a:rPr lang="ru-RU" smtClean="0"/>
              <a:t>20.03.2020</a:t>
            </a:fld>
            <a:endParaRPr lang="ru-RU"/>
          </a:p>
        </p:txBody>
      </p:sp>
      <p:sp>
        <p:nvSpPr>
          <p:cNvPr id="5" name="Нижний колонтитул 4">
            <a:extLst>
              <a:ext uri="{FF2B5EF4-FFF2-40B4-BE49-F238E27FC236}">
                <a16:creationId xmlns:a16="http://schemas.microsoft.com/office/drawing/2014/main" id="{D4344B6B-A474-4CD1-B184-4692191CAB2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34EA9D-B1E4-45D8-897A-24F8F421A15E}"/>
              </a:ext>
            </a:extLst>
          </p:cNvPr>
          <p:cNvSpPr>
            <a:spLocks noGrp="1"/>
          </p:cNvSpPr>
          <p:nvPr>
            <p:ph type="sldNum" sz="quarter" idx="12"/>
          </p:nvPr>
        </p:nvSpPr>
        <p:spPr/>
        <p:txBody>
          <a:bodyPr/>
          <a:lstStyle/>
          <a:p>
            <a:fld id="{7E1B8CE3-3A17-4391-992A-D948A6BCB670}" type="slidenum">
              <a:rPr lang="ru-RU" smtClean="0"/>
              <a:t>‹#›</a:t>
            </a:fld>
            <a:endParaRPr lang="ru-RU"/>
          </a:p>
        </p:txBody>
      </p:sp>
    </p:spTree>
    <p:extLst>
      <p:ext uri="{BB962C8B-B14F-4D97-AF65-F5344CB8AC3E}">
        <p14:creationId xmlns:p14="http://schemas.microsoft.com/office/powerpoint/2010/main" val="252334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B3797B-78B5-41A2-96F3-BF279F84514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F845FF3-A4C2-4757-AC9A-7416C83FB83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27FC648-CB2B-419C-9271-6D4B22C3BBCE}"/>
              </a:ext>
            </a:extLst>
          </p:cNvPr>
          <p:cNvSpPr>
            <a:spLocks noGrp="1"/>
          </p:cNvSpPr>
          <p:nvPr>
            <p:ph type="dt" sz="half" idx="10"/>
          </p:nvPr>
        </p:nvSpPr>
        <p:spPr/>
        <p:txBody>
          <a:bodyPr/>
          <a:lstStyle/>
          <a:p>
            <a:fld id="{E508119D-6F82-49FD-869F-E40173F5566E}" type="datetimeFigureOut">
              <a:rPr lang="ru-RU" smtClean="0"/>
              <a:t>20.03.2020</a:t>
            </a:fld>
            <a:endParaRPr lang="ru-RU"/>
          </a:p>
        </p:txBody>
      </p:sp>
      <p:sp>
        <p:nvSpPr>
          <p:cNvPr id="5" name="Нижний колонтитул 4">
            <a:extLst>
              <a:ext uri="{FF2B5EF4-FFF2-40B4-BE49-F238E27FC236}">
                <a16:creationId xmlns:a16="http://schemas.microsoft.com/office/drawing/2014/main" id="{768B1A97-5362-4C4B-9D7C-707990B2177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B5765D1-FF46-4D7B-A632-8F1D247AC5E7}"/>
              </a:ext>
            </a:extLst>
          </p:cNvPr>
          <p:cNvSpPr>
            <a:spLocks noGrp="1"/>
          </p:cNvSpPr>
          <p:nvPr>
            <p:ph type="sldNum" sz="quarter" idx="12"/>
          </p:nvPr>
        </p:nvSpPr>
        <p:spPr/>
        <p:txBody>
          <a:bodyPr/>
          <a:lstStyle/>
          <a:p>
            <a:fld id="{7E1B8CE3-3A17-4391-992A-D948A6BCB670}" type="slidenum">
              <a:rPr lang="ru-RU" smtClean="0"/>
              <a:t>‹#›</a:t>
            </a:fld>
            <a:endParaRPr lang="ru-RU"/>
          </a:p>
        </p:txBody>
      </p:sp>
    </p:spTree>
    <p:extLst>
      <p:ext uri="{BB962C8B-B14F-4D97-AF65-F5344CB8AC3E}">
        <p14:creationId xmlns:p14="http://schemas.microsoft.com/office/powerpoint/2010/main" val="267133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0EA515F-A3D9-4A37-8D69-5676CAE0C73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C0E905D-3265-45A0-891A-CE1143D65E7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E371EA-47A1-44C1-B32E-7B701E39C02B}"/>
              </a:ext>
            </a:extLst>
          </p:cNvPr>
          <p:cNvSpPr>
            <a:spLocks noGrp="1"/>
          </p:cNvSpPr>
          <p:nvPr>
            <p:ph type="dt" sz="half" idx="10"/>
          </p:nvPr>
        </p:nvSpPr>
        <p:spPr/>
        <p:txBody>
          <a:bodyPr/>
          <a:lstStyle/>
          <a:p>
            <a:fld id="{E508119D-6F82-49FD-869F-E40173F5566E}" type="datetimeFigureOut">
              <a:rPr lang="ru-RU" smtClean="0"/>
              <a:t>20.03.2020</a:t>
            </a:fld>
            <a:endParaRPr lang="ru-RU"/>
          </a:p>
        </p:txBody>
      </p:sp>
      <p:sp>
        <p:nvSpPr>
          <p:cNvPr id="5" name="Нижний колонтитул 4">
            <a:extLst>
              <a:ext uri="{FF2B5EF4-FFF2-40B4-BE49-F238E27FC236}">
                <a16:creationId xmlns:a16="http://schemas.microsoft.com/office/drawing/2014/main" id="{E8998E1F-3B6D-4135-97CC-816F538FD9D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3C5533-E832-4C0E-9B7F-7E096B86C456}"/>
              </a:ext>
            </a:extLst>
          </p:cNvPr>
          <p:cNvSpPr>
            <a:spLocks noGrp="1"/>
          </p:cNvSpPr>
          <p:nvPr>
            <p:ph type="sldNum" sz="quarter" idx="12"/>
          </p:nvPr>
        </p:nvSpPr>
        <p:spPr/>
        <p:txBody>
          <a:bodyPr/>
          <a:lstStyle/>
          <a:p>
            <a:fld id="{7E1B8CE3-3A17-4391-992A-D948A6BCB670}" type="slidenum">
              <a:rPr lang="ru-RU" smtClean="0"/>
              <a:t>‹#›</a:t>
            </a:fld>
            <a:endParaRPr lang="ru-RU"/>
          </a:p>
        </p:txBody>
      </p:sp>
    </p:spTree>
    <p:extLst>
      <p:ext uri="{BB962C8B-B14F-4D97-AF65-F5344CB8AC3E}">
        <p14:creationId xmlns:p14="http://schemas.microsoft.com/office/powerpoint/2010/main" val="140993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78BEE7-701F-4EE3-B283-8F0E07E37BF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5E68B49-B8F1-407A-9555-3EB2E985928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04AD5B6-EB0D-42F0-B02C-7599C0ED8973}"/>
              </a:ext>
            </a:extLst>
          </p:cNvPr>
          <p:cNvSpPr>
            <a:spLocks noGrp="1"/>
          </p:cNvSpPr>
          <p:nvPr>
            <p:ph type="dt" sz="half" idx="10"/>
          </p:nvPr>
        </p:nvSpPr>
        <p:spPr/>
        <p:txBody>
          <a:bodyPr/>
          <a:lstStyle/>
          <a:p>
            <a:fld id="{E508119D-6F82-49FD-869F-E40173F5566E}" type="datetimeFigureOut">
              <a:rPr lang="ru-RU" smtClean="0"/>
              <a:t>20.03.2020</a:t>
            </a:fld>
            <a:endParaRPr lang="ru-RU"/>
          </a:p>
        </p:txBody>
      </p:sp>
      <p:sp>
        <p:nvSpPr>
          <p:cNvPr id="5" name="Нижний колонтитул 4">
            <a:extLst>
              <a:ext uri="{FF2B5EF4-FFF2-40B4-BE49-F238E27FC236}">
                <a16:creationId xmlns:a16="http://schemas.microsoft.com/office/drawing/2014/main" id="{80D7204D-1C94-4FFA-8C6E-1DC15C8608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189E274-F8B5-4C52-BB21-5527A7B0ED2C}"/>
              </a:ext>
            </a:extLst>
          </p:cNvPr>
          <p:cNvSpPr>
            <a:spLocks noGrp="1"/>
          </p:cNvSpPr>
          <p:nvPr>
            <p:ph type="sldNum" sz="quarter" idx="12"/>
          </p:nvPr>
        </p:nvSpPr>
        <p:spPr/>
        <p:txBody>
          <a:bodyPr/>
          <a:lstStyle/>
          <a:p>
            <a:fld id="{7E1B8CE3-3A17-4391-992A-D948A6BCB670}" type="slidenum">
              <a:rPr lang="ru-RU" smtClean="0"/>
              <a:t>‹#›</a:t>
            </a:fld>
            <a:endParaRPr lang="ru-RU"/>
          </a:p>
        </p:txBody>
      </p:sp>
    </p:spTree>
    <p:extLst>
      <p:ext uri="{BB962C8B-B14F-4D97-AF65-F5344CB8AC3E}">
        <p14:creationId xmlns:p14="http://schemas.microsoft.com/office/powerpoint/2010/main" val="75854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3E7985-FAFC-44E8-903A-2326D5AB319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66FE7D5-61FB-4436-92D6-430E57F06B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3288E9C-2169-4024-B3C0-5FC43696164E}"/>
              </a:ext>
            </a:extLst>
          </p:cNvPr>
          <p:cNvSpPr>
            <a:spLocks noGrp="1"/>
          </p:cNvSpPr>
          <p:nvPr>
            <p:ph type="dt" sz="half" idx="10"/>
          </p:nvPr>
        </p:nvSpPr>
        <p:spPr/>
        <p:txBody>
          <a:bodyPr/>
          <a:lstStyle/>
          <a:p>
            <a:fld id="{E508119D-6F82-49FD-869F-E40173F5566E}" type="datetimeFigureOut">
              <a:rPr lang="ru-RU" smtClean="0"/>
              <a:t>20.03.2020</a:t>
            </a:fld>
            <a:endParaRPr lang="ru-RU"/>
          </a:p>
        </p:txBody>
      </p:sp>
      <p:sp>
        <p:nvSpPr>
          <p:cNvPr id="5" name="Нижний колонтитул 4">
            <a:extLst>
              <a:ext uri="{FF2B5EF4-FFF2-40B4-BE49-F238E27FC236}">
                <a16:creationId xmlns:a16="http://schemas.microsoft.com/office/drawing/2014/main" id="{C7BC9683-3E28-43C2-BB85-F34C49F786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82D78A2-D9E9-40ED-BA1C-9FD62DA67960}"/>
              </a:ext>
            </a:extLst>
          </p:cNvPr>
          <p:cNvSpPr>
            <a:spLocks noGrp="1"/>
          </p:cNvSpPr>
          <p:nvPr>
            <p:ph type="sldNum" sz="quarter" idx="12"/>
          </p:nvPr>
        </p:nvSpPr>
        <p:spPr/>
        <p:txBody>
          <a:bodyPr/>
          <a:lstStyle/>
          <a:p>
            <a:fld id="{7E1B8CE3-3A17-4391-992A-D948A6BCB670}" type="slidenum">
              <a:rPr lang="ru-RU" smtClean="0"/>
              <a:t>‹#›</a:t>
            </a:fld>
            <a:endParaRPr lang="ru-RU"/>
          </a:p>
        </p:txBody>
      </p:sp>
    </p:spTree>
    <p:extLst>
      <p:ext uri="{BB962C8B-B14F-4D97-AF65-F5344CB8AC3E}">
        <p14:creationId xmlns:p14="http://schemas.microsoft.com/office/powerpoint/2010/main" val="256424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944F38-D413-4F01-BB55-5575F67A0E2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AA70AC1-2D27-4590-9AA2-2D72AF302A9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8D7D9CC-3C9B-4749-B63C-C360D145101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685BC08-BA43-439F-B4BB-5C783BAB2221}"/>
              </a:ext>
            </a:extLst>
          </p:cNvPr>
          <p:cNvSpPr>
            <a:spLocks noGrp="1"/>
          </p:cNvSpPr>
          <p:nvPr>
            <p:ph type="dt" sz="half" idx="10"/>
          </p:nvPr>
        </p:nvSpPr>
        <p:spPr/>
        <p:txBody>
          <a:bodyPr/>
          <a:lstStyle/>
          <a:p>
            <a:fld id="{E508119D-6F82-49FD-869F-E40173F5566E}" type="datetimeFigureOut">
              <a:rPr lang="ru-RU" smtClean="0"/>
              <a:t>20.03.2020</a:t>
            </a:fld>
            <a:endParaRPr lang="ru-RU"/>
          </a:p>
        </p:txBody>
      </p:sp>
      <p:sp>
        <p:nvSpPr>
          <p:cNvPr id="6" name="Нижний колонтитул 5">
            <a:extLst>
              <a:ext uri="{FF2B5EF4-FFF2-40B4-BE49-F238E27FC236}">
                <a16:creationId xmlns:a16="http://schemas.microsoft.com/office/drawing/2014/main" id="{3332A654-EB35-4657-A2E3-C4090E74B59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495CD3F-ABE3-4406-BE52-CF645ADC2883}"/>
              </a:ext>
            </a:extLst>
          </p:cNvPr>
          <p:cNvSpPr>
            <a:spLocks noGrp="1"/>
          </p:cNvSpPr>
          <p:nvPr>
            <p:ph type="sldNum" sz="quarter" idx="12"/>
          </p:nvPr>
        </p:nvSpPr>
        <p:spPr/>
        <p:txBody>
          <a:bodyPr/>
          <a:lstStyle/>
          <a:p>
            <a:fld id="{7E1B8CE3-3A17-4391-992A-D948A6BCB670}" type="slidenum">
              <a:rPr lang="ru-RU" smtClean="0"/>
              <a:t>‹#›</a:t>
            </a:fld>
            <a:endParaRPr lang="ru-RU"/>
          </a:p>
        </p:txBody>
      </p:sp>
    </p:spTree>
    <p:extLst>
      <p:ext uri="{BB962C8B-B14F-4D97-AF65-F5344CB8AC3E}">
        <p14:creationId xmlns:p14="http://schemas.microsoft.com/office/powerpoint/2010/main" val="381164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049AEE-4EB5-4FDB-BC9D-6022D138CB3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9C74A62-580B-41DA-8528-BB4D587D1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553E478-AAE4-49C9-A653-6A65FBADC52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5032A1B-34D1-4A83-AD06-678590B94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2C99235-E759-4B3A-9E1F-4A61C169958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92E7C03-35AB-43DF-B8FD-816B06B39BE5}"/>
              </a:ext>
            </a:extLst>
          </p:cNvPr>
          <p:cNvSpPr>
            <a:spLocks noGrp="1"/>
          </p:cNvSpPr>
          <p:nvPr>
            <p:ph type="dt" sz="half" idx="10"/>
          </p:nvPr>
        </p:nvSpPr>
        <p:spPr/>
        <p:txBody>
          <a:bodyPr/>
          <a:lstStyle/>
          <a:p>
            <a:fld id="{E508119D-6F82-49FD-869F-E40173F5566E}" type="datetimeFigureOut">
              <a:rPr lang="ru-RU" smtClean="0"/>
              <a:t>20.03.2020</a:t>
            </a:fld>
            <a:endParaRPr lang="ru-RU"/>
          </a:p>
        </p:txBody>
      </p:sp>
      <p:sp>
        <p:nvSpPr>
          <p:cNvPr id="8" name="Нижний колонтитул 7">
            <a:extLst>
              <a:ext uri="{FF2B5EF4-FFF2-40B4-BE49-F238E27FC236}">
                <a16:creationId xmlns:a16="http://schemas.microsoft.com/office/drawing/2014/main" id="{7950643D-5DD1-4077-9429-714A1D60308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9389114-733A-4898-97CC-9E81E2E13B73}"/>
              </a:ext>
            </a:extLst>
          </p:cNvPr>
          <p:cNvSpPr>
            <a:spLocks noGrp="1"/>
          </p:cNvSpPr>
          <p:nvPr>
            <p:ph type="sldNum" sz="quarter" idx="12"/>
          </p:nvPr>
        </p:nvSpPr>
        <p:spPr/>
        <p:txBody>
          <a:bodyPr/>
          <a:lstStyle/>
          <a:p>
            <a:fld id="{7E1B8CE3-3A17-4391-992A-D948A6BCB670}" type="slidenum">
              <a:rPr lang="ru-RU" smtClean="0"/>
              <a:t>‹#›</a:t>
            </a:fld>
            <a:endParaRPr lang="ru-RU"/>
          </a:p>
        </p:txBody>
      </p:sp>
    </p:spTree>
    <p:extLst>
      <p:ext uri="{BB962C8B-B14F-4D97-AF65-F5344CB8AC3E}">
        <p14:creationId xmlns:p14="http://schemas.microsoft.com/office/powerpoint/2010/main" val="226500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18209A-D3DD-4B28-B88C-FC78C6FAC84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930D0DD-13D3-460D-B778-2C9A884919F0}"/>
              </a:ext>
            </a:extLst>
          </p:cNvPr>
          <p:cNvSpPr>
            <a:spLocks noGrp="1"/>
          </p:cNvSpPr>
          <p:nvPr>
            <p:ph type="dt" sz="half" idx="10"/>
          </p:nvPr>
        </p:nvSpPr>
        <p:spPr/>
        <p:txBody>
          <a:bodyPr/>
          <a:lstStyle/>
          <a:p>
            <a:fld id="{E508119D-6F82-49FD-869F-E40173F5566E}" type="datetimeFigureOut">
              <a:rPr lang="ru-RU" smtClean="0"/>
              <a:t>20.03.2020</a:t>
            </a:fld>
            <a:endParaRPr lang="ru-RU"/>
          </a:p>
        </p:txBody>
      </p:sp>
      <p:sp>
        <p:nvSpPr>
          <p:cNvPr id="4" name="Нижний колонтитул 3">
            <a:extLst>
              <a:ext uri="{FF2B5EF4-FFF2-40B4-BE49-F238E27FC236}">
                <a16:creationId xmlns:a16="http://schemas.microsoft.com/office/drawing/2014/main" id="{7705AD7E-8E57-4BF4-8937-F3090A8C849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FE2586F-7F30-4BBF-95E5-C8E4F4C61A20}"/>
              </a:ext>
            </a:extLst>
          </p:cNvPr>
          <p:cNvSpPr>
            <a:spLocks noGrp="1"/>
          </p:cNvSpPr>
          <p:nvPr>
            <p:ph type="sldNum" sz="quarter" idx="12"/>
          </p:nvPr>
        </p:nvSpPr>
        <p:spPr/>
        <p:txBody>
          <a:bodyPr/>
          <a:lstStyle/>
          <a:p>
            <a:fld id="{7E1B8CE3-3A17-4391-992A-D948A6BCB670}" type="slidenum">
              <a:rPr lang="ru-RU" smtClean="0"/>
              <a:t>‹#›</a:t>
            </a:fld>
            <a:endParaRPr lang="ru-RU"/>
          </a:p>
        </p:txBody>
      </p:sp>
    </p:spTree>
    <p:extLst>
      <p:ext uri="{BB962C8B-B14F-4D97-AF65-F5344CB8AC3E}">
        <p14:creationId xmlns:p14="http://schemas.microsoft.com/office/powerpoint/2010/main" val="407874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E0C297E-7998-4D7B-95B8-C2DC4A5C15F5}"/>
              </a:ext>
            </a:extLst>
          </p:cNvPr>
          <p:cNvSpPr>
            <a:spLocks noGrp="1"/>
          </p:cNvSpPr>
          <p:nvPr>
            <p:ph type="dt" sz="half" idx="10"/>
          </p:nvPr>
        </p:nvSpPr>
        <p:spPr/>
        <p:txBody>
          <a:bodyPr/>
          <a:lstStyle/>
          <a:p>
            <a:fld id="{E508119D-6F82-49FD-869F-E40173F5566E}" type="datetimeFigureOut">
              <a:rPr lang="ru-RU" smtClean="0"/>
              <a:t>20.03.2020</a:t>
            </a:fld>
            <a:endParaRPr lang="ru-RU"/>
          </a:p>
        </p:txBody>
      </p:sp>
      <p:sp>
        <p:nvSpPr>
          <p:cNvPr id="3" name="Нижний колонтитул 2">
            <a:extLst>
              <a:ext uri="{FF2B5EF4-FFF2-40B4-BE49-F238E27FC236}">
                <a16:creationId xmlns:a16="http://schemas.microsoft.com/office/drawing/2014/main" id="{BD3461EB-5C3B-43BC-B74E-1B19D58EF1F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01412BB-0224-4DD7-8693-B1F993E1E729}"/>
              </a:ext>
            </a:extLst>
          </p:cNvPr>
          <p:cNvSpPr>
            <a:spLocks noGrp="1"/>
          </p:cNvSpPr>
          <p:nvPr>
            <p:ph type="sldNum" sz="quarter" idx="12"/>
          </p:nvPr>
        </p:nvSpPr>
        <p:spPr/>
        <p:txBody>
          <a:bodyPr/>
          <a:lstStyle/>
          <a:p>
            <a:fld id="{7E1B8CE3-3A17-4391-992A-D948A6BCB670}" type="slidenum">
              <a:rPr lang="ru-RU" smtClean="0"/>
              <a:t>‹#›</a:t>
            </a:fld>
            <a:endParaRPr lang="ru-RU"/>
          </a:p>
        </p:txBody>
      </p:sp>
    </p:spTree>
    <p:extLst>
      <p:ext uri="{BB962C8B-B14F-4D97-AF65-F5344CB8AC3E}">
        <p14:creationId xmlns:p14="http://schemas.microsoft.com/office/powerpoint/2010/main" val="332390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11FDB3-B05C-4ECB-B434-4843E0016E0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5C84078-D807-4F53-9857-6756EFE02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50765BB-BFEE-4FBB-840F-3A5849AD8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0FF9455-1AB8-4F94-9468-B9F23C7A5B16}"/>
              </a:ext>
            </a:extLst>
          </p:cNvPr>
          <p:cNvSpPr>
            <a:spLocks noGrp="1"/>
          </p:cNvSpPr>
          <p:nvPr>
            <p:ph type="dt" sz="half" idx="10"/>
          </p:nvPr>
        </p:nvSpPr>
        <p:spPr/>
        <p:txBody>
          <a:bodyPr/>
          <a:lstStyle/>
          <a:p>
            <a:fld id="{E508119D-6F82-49FD-869F-E40173F5566E}" type="datetimeFigureOut">
              <a:rPr lang="ru-RU" smtClean="0"/>
              <a:t>20.03.2020</a:t>
            </a:fld>
            <a:endParaRPr lang="ru-RU"/>
          </a:p>
        </p:txBody>
      </p:sp>
      <p:sp>
        <p:nvSpPr>
          <p:cNvPr id="6" name="Нижний колонтитул 5">
            <a:extLst>
              <a:ext uri="{FF2B5EF4-FFF2-40B4-BE49-F238E27FC236}">
                <a16:creationId xmlns:a16="http://schemas.microsoft.com/office/drawing/2014/main" id="{E9435A02-F1F1-487B-8AEF-AEF8205A00A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3047978-8D08-4893-86AB-1025528EC9DD}"/>
              </a:ext>
            </a:extLst>
          </p:cNvPr>
          <p:cNvSpPr>
            <a:spLocks noGrp="1"/>
          </p:cNvSpPr>
          <p:nvPr>
            <p:ph type="sldNum" sz="quarter" idx="12"/>
          </p:nvPr>
        </p:nvSpPr>
        <p:spPr/>
        <p:txBody>
          <a:bodyPr/>
          <a:lstStyle/>
          <a:p>
            <a:fld id="{7E1B8CE3-3A17-4391-992A-D948A6BCB670}" type="slidenum">
              <a:rPr lang="ru-RU" smtClean="0"/>
              <a:t>‹#›</a:t>
            </a:fld>
            <a:endParaRPr lang="ru-RU"/>
          </a:p>
        </p:txBody>
      </p:sp>
    </p:spTree>
    <p:extLst>
      <p:ext uri="{BB962C8B-B14F-4D97-AF65-F5344CB8AC3E}">
        <p14:creationId xmlns:p14="http://schemas.microsoft.com/office/powerpoint/2010/main" val="370140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3E0C6A-1891-4E80-9BDF-0928CFC57A9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EE86FDC-CDCB-4066-B172-FF71A8641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7563310-88CC-4326-B304-DC9B0DBDE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435F4D8-20DC-4F9D-AB01-9E7F3D973267}"/>
              </a:ext>
            </a:extLst>
          </p:cNvPr>
          <p:cNvSpPr>
            <a:spLocks noGrp="1"/>
          </p:cNvSpPr>
          <p:nvPr>
            <p:ph type="dt" sz="half" idx="10"/>
          </p:nvPr>
        </p:nvSpPr>
        <p:spPr/>
        <p:txBody>
          <a:bodyPr/>
          <a:lstStyle/>
          <a:p>
            <a:fld id="{E508119D-6F82-49FD-869F-E40173F5566E}" type="datetimeFigureOut">
              <a:rPr lang="ru-RU" smtClean="0"/>
              <a:t>20.03.2020</a:t>
            </a:fld>
            <a:endParaRPr lang="ru-RU"/>
          </a:p>
        </p:txBody>
      </p:sp>
      <p:sp>
        <p:nvSpPr>
          <p:cNvPr id="6" name="Нижний колонтитул 5">
            <a:extLst>
              <a:ext uri="{FF2B5EF4-FFF2-40B4-BE49-F238E27FC236}">
                <a16:creationId xmlns:a16="http://schemas.microsoft.com/office/drawing/2014/main" id="{7256F832-0F0D-46FD-9FDF-B1F8D01D3B4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CCA56CE-EE96-4AB3-B043-4CEE0697233F}"/>
              </a:ext>
            </a:extLst>
          </p:cNvPr>
          <p:cNvSpPr>
            <a:spLocks noGrp="1"/>
          </p:cNvSpPr>
          <p:nvPr>
            <p:ph type="sldNum" sz="quarter" idx="12"/>
          </p:nvPr>
        </p:nvSpPr>
        <p:spPr/>
        <p:txBody>
          <a:bodyPr/>
          <a:lstStyle/>
          <a:p>
            <a:fld id="{7E1B8CE3-3A17-4391-992A-D948A6BCB670}" type="slidenum">
              <a:rPr lang="ru-RU" smtClean="0"/>
              <a:t>‹#›</a:t>
            </a:fld>
            <a:endParaRPr lang="ru-RU"/>
          </a:p>
        </p:txBody>
      </p:sp>
    </p:spTree>
    <p:extLst>
      <p:ext uri="{BB962C8B-B14F-4D97-AF65-F5344CB8AC3E}">
        <p14:creationId xmlns:p14="http://schemas.microsoft.com/office/powerpoint/2010/main" val="92118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A78DF3-91F6-44E7-B7B7-4D06CC63B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6F20DD2-7370-410F-83CF-E5FFA43B1E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2506370-4C09-44E3-B551-BBE221DD05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8119D-6F82-49FD-869F-E40173F5566E}" type="datetimeFigureOut">
              <a:rPr lang="ru-RU" smtClean="0"/>
              <a:t>20.03.2020</a:t>
            </a:fld>
            <a:endParaRPr lang="ru-RU"/>
          </a:p>
        </p:txBody>
      </p:sp>
      <p:sp>
        <p:nvSpPr>
          <p:cNvPr id="5" name="Нижний колонтитул 4">
            <a:extLst>
              <a:ext uri="{FF2B5EF4-FFF2-40B4-BE49-F238E27FC236}">
                <a16:creationId xmlns:a16="http://schemas.microsoft.com/office/drawing/2014/main" id="{A85477C9-F9A6-4073-A460-1D4754589E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6F68A3C-2860-4D57-84E5-FC5DC04DD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B8CE3-3A17-4391-992A-D948A6BCB670}" type="slidenum">
              <a:rPr lang="ru-RU" smtClean="0"/>
              <a:t>‹#›</a:t>
            </a:fld>
            <a:endParaRPr lang="ru-RU"/>
          </a:p>
        </p:txBody>
      </p:sp>
    </p:spTree>
    <p:extLst>
      <p:ext uri="{BB962C8B-B14F-4D97-AF65-F5344CB8AC3E}">
        <p14:creationId xmlns:p14="http://schemas.microsoft.com/office/powerpoint/2010/main" val="323008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10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Заголовок 1"/>
          <p:cNvSpPr>
            <a:spLocks noGrp="1"/>
          </p:cNvSpPr>
          <p:nvPr>
            <p:ph type="ctrTitle"/>
          </p:nvPr>
        </p:nvSpPr>
        <p:spPr>
          <a:xfrm>
            <a:off x="839416" y="3417895"/>
            <a:ext cx="8136904" cy="874712"/>
          </a:xfrm>
        </p:spPr>
        <p:txBody>
          <a:bodyPr anchor="ctr"/>
          <a:lstStyle/>
          <a:p>
            <a:pPr>
              <a:lnSpc>
                <a:spcPct val="100000"/>
              </a:lnSpc>
            </a:pPr>
            <a:r>
              <a:rPr lang="ru-RU" sz="2800" b="1" dirty="0">
                <a:solidFill>
                  <a:schemeClr val="bg1"/>
                </a:solidFill>
                <a:latin typeface="Times New Roman" panose="02020603050405020304" pitchFamily="18" charset="0"/>
                <a:cs typeface="Times New Roman" panose="02020603050405020304" pitchFamily="18" charset="0"/>
              </a:rPr>
              <a:t>Общий курс железных дорог</a:t>
            </a:r>
            <a:endParaRPr lang="ru-RU" altLang="ru-RU" sz="28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15" name="Подзаголовок 2"/>
          <p:cNvSpPr>
            <a:spLocks noGrp="1"/>
          </p:cNvSpPr>
          <p:nvPr>
            <p:ph type="subTitle" idx="1"/>
          </p:nvPr>
        </p:nvSpPr>
        <p:spPr>
          <a:xfrm>
            <a:off x="1803923" y="4764134"/>
            <a:ext cx="9077437" cy="437786"/>
          </a:xfrm>
        </p:spPr>
        <p:txBody>
          <a:bodyPr rtlCol="0">
            <a:noAutofit/>
          </a:bodyPr>
          <a:lstStyle/>
          <a:p>
            <a:pPr algn="l" fontAlgn="auto">
              <a:lnSpc>
                <a:spcPct val="100000"/>
              </a:lnSpc>
              <a:spcBef>
                <a:spcPts val="0"/>
              </a:spcBef>
              <a:spcAft>
                <a:spcPts val="0"/>
              </a:spcAft>
              <a:defRPr/>
            </a:pPr>
            <a:r>
              <a:rPr lang="ru-RU" sz="2000" dirty="0" smtClean="0">
                <a:solidFill>
                  <a:schemeClr val="tx1">
                    <a:lumMod val="95000"/>
                    <a:lumOff val="5000"/>
                  </a:schemeClr>
                </a:solidFill>
                <a:latin typeface="Times New Roman" panose="02020603050405020304" pitchFamily="18" charset="0"/>
                <a:ea typeface="Verdana" panose="020B0604030504040204" pitchFamily="34" charset="0"/>
                <a:cs typeface="Times New Roman" panose="02020603050405020304" pitchFamily="18" charset="0"/>
              </a:rPr>
              <a:t>Раздел 6 «</a:t>
            </a:r>
            <a:r>
              <a:rPr lang="ru-RU" sz="2200" b="1" dirty="0" smtClean="0">
                <a:solidFill>
                  <a:schemeClr val="tx1">
                    <a:lumMod val="95000"/>
                    <a:lumOff val="5000"/>
                  </a:schemeClr>
                </a:solidFill>
                <a:latin typeface="Times New Roman" panose="02020603050405020304" pitchFamily="18" charset="0"/>
                <a:ea typeface="Verdana" panose="020B0604030504040204" pitchFamily="34" charset="0"/>
                <a:cs typeface="Times New Roman" panose="02020603050405020304" pitchFamily="18" charset="0"/>
              </a:rPr>
              <a:t>Системы </a:t>
            </a:r>
            <a:r>
              <a:rPr lang="ru-RU" sz="2200" b="1" dirty="0">
                <a:solidFill>
                  <a:schemeClr val="tx1">
                    <a:lumMod val="95000"/>
                    <a:lumOff val="5000"/>
                  </a:schemeClr>
                </a:solidFill>
                <a:latin typeface="Times New Roman" panose="02020603050405020304" pitchFamily="18" charset="0"/>
                <a:ea typeface="Verdana" panose="020B0604030504040204" pitchFamily="34" charset="0"/>
                <a:cs typeface="Times New Roman" panose="02020603050405020304" pitchFamily="18" charset="0"/>
              </a:rPr>
              <a:t>интервального регулирования движения </a:t>
            </a:r>
            <a:r>
              <a:rPr lang="ru-RU" sz="2200" b="1" dirty="0" smtClean="0">
                <a:solidFill>
                  <a:schemeClr val="tx1">
                    <a:lumMod val="95000"/>
                    <a:lumOff val="5000"/>
                  </a:schemeClr>
                </a:solidFill>
                <a:latin typeface="Times New Roman" panose="02020603050405020304" pitchFamily="18" charset="0"/>
                <a:ea typeface="Verdana" panose="020B0604030504040204" pitchFamily="34" charset="0"/>
                <a:cs typeface="Times New Roman" panose="02020603050405020304" pitchFamily="18" charset="0"/>
              </a:rPr>
              <a:t>поездов»</a:t>
            </a:r>
            <a:endParaRPr lang="ru-RU" sz="22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92288" indent="-1792288" algn="l" fontAlgn="auto">
              <a:lnSpc>
                <a:spcPct val="100000"/>
              </a:lnSpc>
              <a:spcAft>
                <a:spcPts val="0"/>
              </a:spcAft>
              <a:defRPr/>
            </a:pPr>
            <a:endParaRPr lang="ru-RU"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7" name="Заголовок 1"/>
          <p:cNvSpPr txBox="1">
            <a:spLocks/>
          </p:cNvSpPr>
          <p:nvPr/>
        </p:nvSpPr>
        <p:spPr>
          <a:xfrm>
            <a:off x="6350" y="134938"/>
            <a:ext cx="12185650" cy="701675"/>
          </a:xfrm>
          <a:prstGeom prst="rect">
            <a:avLst/>
          </a:prstGeom>
          <a:noFill/>
        </p:spPr>
        <p:txBody>
          <a:bodyPr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ru-RU" sz="2800" b="1" dirty="0">
                <a:latin typeface="Times New Roman" panose="02020603050405020304" pitchFamily="18" charset="0"/>
                <a:ea typeface="Verdana" panose="020B0604030504040204" pitchFamily="34" charset="0"/>
                <a:cs typeface="Times New Roman" panose="02020603050405020304" pitchFamily="18" charset="0"/>
              </a:rPr>
              <a:t>Ростовский государственный университет путей сообщения</a:t>
            </a:r>
          </a:p>
        </p:txBody>
      </p:sp>
      <p:sp>
        <p:nvSpPr>
          <p:cNvPr id="3079" name="Прямоугольник 17"/>
          <p:cNvSpPr>
            <a:spLocks noChangeArrowheads="1"/>
          </p:cNvSpPr>
          <p:nvPr/>
        </p:nvSpPr>
        <p:spPr bwMode="auto">
          <a:xfrm>
            <a:off x="6350" y="785813"/>
            <a:ext cx="12185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200" dirty="0">
                <a:latin typeface="Times New Roman" panose="02020603050405020304" pitchFamily="18" charset="0"/>
                <a:ea typeface="Verdana" panose="020B0604030504040204" pitchFamily="34" charset="0"/>
                <a:cs typeface="Times New Roman" panose="02020603050405020304" pitchFamily="18" charset="0"/>
              </a:rPr>
              <a:t>Кафедра </a:t>
            </a:r>
            <a:r>
              <a:rPr lang="ru-RU" altLang="ru-RU" sz="2200" dirty="0" smtClean="0">
                <a:latin typeface="Times New Roman" panose="02020603050405020304" pitchFamily="18" charset="0"/>
                <a:ea typeface="Verdana" panose="020B0604030504040204" pitchFamily="34" charset="0"/>
                <a:cs typeface="Times New Roman" panose="02020603050405020304" pitchFamily="18" charset="0"/>
              </a:rPr>
              <a:t>«Станция и грузовая работа»</a:t>
            </a:r>
            <a:endParaRPr lang="ru-RU" altLang="ru-RU" sz="2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9" name="Прямоугольник 18"/>
          <p:cNvSpPr/>
          <p:nvPr/>
        </p:nvSpPr>
        <p:spPr>
          <a:xfrm>
            <a:off x="1922134" y="5498476"/>
            <a:ext cx="8354082" cy="400110"/>
          </a:xfrm>
          <a:prstGeom prst="rect">
            <a:avLst/>
          </a:prstGeom>
        </p:spPr>
        <p:txBody>
          <a:bodyPr wrap="none">
            <a:spAutoFit/>
          </a:bodyPr>
          <a:lstStyle/>
          <a:p>
            <a:pPr algn="ctr">
              <a:defRPr/>
            </a:pPr>
            <a:r>
              <a:rPr lang="ru-RU" sz="2000" b="1" dirty="0">
                <a:solidFill>
                  <a:schemeClr val="tx1">
                    <a:lumMod val="95000"/>
                    <a:lumOff val="5000"/>
                  </a:schemeClr>
                </a:solidFill>
                <a:latin typeface="Times New Roman" panose="02020603050405020304" pitchFamily="18" charset="0"/>
                <a:ea typeface="Verdana" panose="020B0604030504040204" pitchFamily="34" charset="0"/>
                <a:cs typeface="Times New Roman" panose="02020603050405020304" pitchFamily="18" charset="0"/>
              </a:rPr>
              <a:t>Лекция </a:t>
            </a:r>
            <a:r>
              <a:rPr lang="ru-RU" sz="2000" b="1" dirty="0" smtClean="0">
                <a:solidFill>
                  <a:schemeClr val="tx1">
                    <a:lumMod val="95000"/>
                    <a:lumOff val="5000"/>
                  </a:schemeClr>
                </a:solidFill>
                <a:latin typeface="Times New Roman" panose="02020603050405020304" pitchFamily="18" charset="0"/>
                <a:ea typeface="Verdana" panose="020B0604030504040204" pitchFamily="34" charset="0"/>
                <a:cs typeface="Times New Roman" panose="02020603050405020304" pitchFamily="18" charset="0"/>
              </a:rPr>
              <a:t>6.2 </a:t>
            </a:r>
            <a:r>
              <a:rPr lang="ru-RU" altLang="ru-RU" sz="2000" b="1" dirty="0">
                <a:latin typeface="Times New Roman" panose="02020603050405020304" pitchFamily="18" charset="0"/>
                <a:ea typeface="Verdana" panose="020B0604030504040204" pitchFamily="34" charset="0"/>
                <a:cs typeface="Times New Roman" panose="02020603050405020304" pitchFamily="18" charset="0"/>
              </a:rPr>
              <a:t>Системы интервального регулирования движения поездов</a:t>
            </a:r>
            <a:endParaRPr lang="ru-RU" sz="20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15035" y="6373412"/>
            <a:ext cx="3607847"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Автор: к.т.н., доцент </a:t>
            </a:r>
            <a:r>
              <a:rPr lang="ru-RU" dirty="0" err="1" smtClean="0">
                <a:latin typeface="Times New Roman" panose="02020603050405020304" pitchFamily="18" charset="0"/>
                <a:cs typeface="Times New Roman" panose="02020603050405020304" pitchFamily="18" charset="0"/>
              </a:rPr>
              <a:t>Репешко</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a:t>
            </a:r>
          </a:p>
        </p:txBody>
      </p:sp>
    </p:spTree>
  </p:cSld>
  <p:clrMapOvr>
    <a:masterClrMapping/>
  </p:clrMapOvr>
  <mc:AlternateContent xmlns:mc="http://schemas.openxmlformats.org/markup-compatibility/2006" xmlns:p14="http://schemas.microsoft.com/office/powerpoint/2010/main">
    <mc:Choice Requires="p14">
      <p:transition spd="slow" p14:dur="1500" advTm="19739">
        <p14:window dir="vert"/>
      </p:transition>
    </mc:Choice>
    <mc:Fallback xmlns="">
      <p:transition spd="slow" advTm="19739">
        <p:fade/>
      </p:transition>
    </mc:Fallback>
  </mc:AlternateContent>
  <p:timing>
    <p:tnLst>
      <p:par>
        <p:cTn id="1" dur="indefinite" restart="never" nodeType="tmRoot"/>
      </p:par>
    </p:tnLst>
  </p:timing>
  <p:extLst mod="1">
    <p:ext uri="{E180D4A7-C9FB-4DFB-919C-405C955672EB}">
      <p14:showEvtLst xmlns:p14="http://schemas.microsoft.com/office/powerpoint/2010/main">
        <p14:playEvt time="0" objId="2"/>
        <p14:stopEvt time="1973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1" y="0"/>
            <a:ext cx="12192000" cy="871538"/>
          </a:xfrm>
          <a:prstGeom prst="rect">
            <a:avLst/>
          </a:prstGeom>
          <a:solidFill>
            <a:schemeClr val="bg1">
              <a:lumMod val="75000"/>
            </a:schemeClr>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ru-RU" altLang="ru-RU" sz="2400" b="1" dirty="0">
                <a:latin typeface="Times New Roman" panose="02020603050405020304" pitchFamily="18" charset="0"/>
                <a:ea typeface="Verdana" panose="020B0604030504040204" pitchFamily="34" charset="0"/>
                <a:cs typeface="Times New Roman" panose="02020603050405020304" pitchFamily="18" charset="0"/>
              </a:rPr>
              <a:t>Автоматическая локомотивная сигнализация и автостопы</a:t>
            </a:r>
          </a:p>
        </p:txBody>
      </p:sp>
      <p:sp>
        <p:nvSpPr>
          <p:cNvPr id="10" name="Прямоугольник 9"/>
          <p:cNvSpPr/>
          <p:nvPr/>
        </p:nvSpPr>
        <p:spPr>
          <a:xfrm>
            <a:off x="402383" y="84534"/>
            <a:ext cx="11387235"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9" name="AutoShape 4" descr="F_{K}\leq P\psi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10" descr="F_{K}\leq P\psi "/>
          <p:cNvSpPr>
            <a:spLocks noChangeAspect="1" noChangeArrowheads="1"/>
          </p:cNvSpPr>
          <p:nvPr/>
        </p:nvSpPr>
        <p:spPr bwMode="auto">
          <a:xfrm>
            <a:off x="307974" y="7937"/>
            <a:ext cx="4159853" cy="41598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682" y="871538"/>
            <a:ext cx="5562598" cy="2989393"/>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 y="892832"/>
            <a:ext cx="6096000" cy="5078313"/>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Все устройства, входящие в состав АЛСН, можно разделить на путевые (передающие) и локомотивные (принимающие). Путевые устройства находятся в релейном шкафу, расположенным около путевого светофора. В состав путевых устройств входят кодовый путевой трансмиттер (ТРМ) и трансформатор (</a:t>
            </a:r>
            <a:r>
              <a:rPr lang="ru-RU" dirty="0" err="1">
                <a:latin typeface="Times New Roman" panose="02020603050405020304" pitchFamily="18" charset="0"/>
                <a:cs typeface="Times New Roman" panose="02020603050405020304" pitchFamily="18" charset="0"/>
              </a:rPr>
              <a:t>Тр</a:t>
            </a:r>
            <a:r>
              <a:rPr lang="ru-RU" dirty="0">
                <a:latin typeface="Times New Roman" panose="02020603050405020304" pitchFamily="18" charset="0"/>
                <a:cs typeface="Times New Roman" panose="02020603050405020304" pitchFamily="18" charset="0"/>
              </a:rPr>
              <a:t>). Трансмиттер служит для преобразования сигнального показания путевого светофора в соответствующую комбинацию число-импульсного кода, то есть трансмиттер периодически посылает в рельсовую цепь электрический сигнал переменного тока (код) с определенным числом импульсов и продолжительностью паузы между импульсами и сериями импульсов. Зеленому огню путевого светофора соответствует кодовая серия, содержащая три импульса с длинным интервалом, который отделяет его от трех импульсов следующей комбинации; желтому огню соответствует серия из двух импульсов; красному огню (на локомотивном светофоре горит желтый с красным огонь) - один импульс</a:t>
            </a:r>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682" y="3771900"/>
            <a:ext cx="5562600" cy="308610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88951851"/>
      </p:ext>
    </p:extLst>
  </p:cSld>
  <p:clrMapOvr>
    <a:masterClrMapping/>
  </p:clrMapOvr>
  <mc:AlternateContent xmlns:mc="http://schemas.openxmlformats.org/markup-compatibility/2006" xmlns:p14="http://schemas.microsoft.com/office/powerpoint/2010/main">
    <mc:Choice Requires="p14">
      <p:transition spd="slow" p14:dur="1500" advTm="55293">
        <p14:window dir="vert"/>
      </p:transition>
    </mc:Choice>
    <mc:Fallback xmlns="">
      <p:transition spd="slow" advTm="552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additive="base">
                                        <p:cTn id="13" dur="500" fill="hold"/>
                                        <p:tgtEl>
                                          <p:spTgt spid="9221"/>
                                        </p:tgtEl>
                                        <p:attrNameLst>
                                          <p:attrName>ppt_x</p:attrName>
                                        </p:attrNameLst>
                                      </p:cBhvr>
                                      <p:tavLst>
                                        <p:tav tm="0">
                                          <p:val>
                                            <p:strVal val="#ppt_x"/>
                                          </p:val>
                                        </p:tav>
                                        <p:tav tm="100000">
                                          <p:val>
                                            <p:strVal val="#ppt_x"/>
                                          </p:val>
                                        </p:tav>
                                      </p:tavLst>
                                    </p:anim>
                                    <p:anim calcmode="lin" valueType="num">
                                      <p:cBhvr additive="base">
                                        <p:cTn id="14"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984" objId="6"/>
        <p14:stopEvt time="55293" objId="6"/>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0" y="0"/>
            <a:ext cx="12192000" cy="871538"/>
          </a:xfrm>
          <a:prstGeom prst="rect">
            <a:avLst/>
          </a:prstGeom>
          <a:solidFill>
            <a:schemeClr val="bg1">
              <a:lumMod val="75000"/>
            </a:schemeClr>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24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 name="Прямоугольник 4"/>
          <p:cNvSpPr/>
          <p:nvPr/>
        </p:nvSpPr>
        <p:spPr>
          <a:xfrm>
            <a:off x="443372" y="997607"/>
            <a:ext cx="11305256" cy="5478423"/>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ru-RU" sz="2400" b="1" dirty="0">
                <a:latin typeface="Times New Roman" panose="02020603050405020304" pitchFamily="18" charset="0"/>
                <a:cs typeface="Times New Roman" panose="02020603050405020304" pitchFamily="18" charset="0"/>
              </a:rPr>
              <a:t>Материал взят из свободных информационно-справочных источников:</a:t>
            </a:r>
          </a:p>
          <a:p>
            <a:pPr indent="360000"/>
            <a:endParaRPr lang="ru-RU" sz="2000" b="1" dirty="0">
              <a:latin typeface="Times New Roman" panose="02020603050405020304" pitchFamily="18" charset="0"/>
              <a:cs typeface="Times New Roman" panose="02020603050405020304" pitchFamily="18" charset="0"/>
            </a:endParaRPr>
          </a:p>
          <a:p>
            <a:pPr marL="514350" indent="288925">
              <a:buFont typeface="Wingdings" panose="05000000000000000000" pitchFamily="2" charset="2"/>
              <a:buChar char="§"/>
            </a:pPr>
            <a:endParaRPr lang="ru-RU" dirty="0">
              <a:latin typeface="Times New Roman" panose="02020603050405020304" pitchFamily="18" charset="0"/>
              <a:cs typeface="Times New Roman" panose="02020603050405020304" pitchFamily="18" charset="0"/>
            </a:endParaRPr>
          </a:p>
          <a:p>
            <a:pPr marL="514350" indent="288925">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Железные </a:t>
            </a:r>
            <a:r>
              <a:rPr lang="ru-RU" dirty="0">
                <a:latin typeface="Times New Roman" panose="02020603050405020304" pitchFamily="18" charset="0"/>
                <a:cs typeface="Times New Roman" panose="02020603050405020304" pitchFamily="18" charset="0"/>
              </a:rPr>
              <a:t>дороги. Общий курс: Учебник / Ефименко Ю.И., Ковалев В.И., Логинов С.И.; Под ред. Ефименко Ю.И., - 6-е изд., перераб. и доп. - М.:УМЦ ЖДТ, 2014. - 503 с. </a:t>
            </a:r>
            <a:endParaRPr lang="ru-RU" dirty="0" smtClean="0">
              <a:latin typeface="Times New Roman" panose="02020603050405020304" pitchFamily="18" charset="0"/>
              <a:cs typeface="Times New Roman" panose="02020603050405020304" pitchFamily="18" charset="0"/>
            </a:endParaRPr>
          </a:p>
          <a:p>
            <a:pPr marL="514350" indent="288925">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Медведева, И.И</a:t>
            </a:r>
            <a:r>
              <a:rPr lang="ru-RU" dirty="0" smtClean="0">
                <a:latin typeface="Times New Roman" panose="02020603050405020304" pitchFamily="18" charset="0"/>
                <a:cs typeface="Times New Roman" panose="02020603050405020304" pitchFamily="18" charset="0"/>
              </a:rPr>
              <a:t>. Общий </a:t>
            </a:r>
            <a:r>
              <a:rPr lang="ru-RU" dirty="0">
                <a:latin typeface="Times New Roman" panose="02020603050405020304" pitchFamily="18" charset="0"/>
                <a:cs typeface="Times New Roman" panose="02020603050405020304" pitchFamily="18" charset="0"/>
              </a:rPr>
              <a:t>курс железных </a:t>
            </a:r>
            <a:r>
              <a:rPr lang="ru-RU" dirty="0" smtClean="0">
                <a:latin typeface="Times New Roman" panose="02020603050405020304" pitchFamily="18" charset="0"/>
                <a:cs typeface="Times New Roman" panose="02020603050405020304" pitchFamily="18" charset="0"/>
              </a:rPr>
              <a:t>дорог: </a:t>
            </a:r>
            <a:r>
              <a:rPr lang="ru-RU" dirty="0">
                <a:latin typeface="Times New Roman" panose="02020603050405020304" pitchFamily="18" charset="0"/>
                <a:cs typeface="Times New Roman" panose="02020603050405020304" pitchFamily="18" charset="0"/>
              </a:rPr>
              <a:t>учеб. пособие / И.И. </a:t>
            </a:r>
            <a:r>
              <a:rPr lang="ru-RU" dirty="0" smtClean="0">
                <a:latin typeface="Times New Roman" panose="02020603050405020304" pitchFamily="18" charset="0"/>
                <a:cs typeface="Times New Roman" panose="02020603050405020304" pitchFamily="18" charset="0"/>
              </a:rPr>
              <a:t>Медведева.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Москва: </a:t>
            </a:r>
            <a:r>
              <a:rPr lang="ru-RU" dirty="0">
                <a:latin typeface="Times New Roman" panose="02020603050405020304" pitchFamily="18" charset="0"/>
                <a:cs typeface="Times New Roman" panose="02020603050405020304" pitchFamily="18" charset="0"/>
              </a:rPr>
              <a:t>ФГБУ ДПО «Учебно-методический центр по образованию на железнодорожном транспорте», 2019. – 206 c. – ISBN </a:t>
            </a:r>
            <a:r>
              <a:rPr lang="ru-RU" dirty="0" smtClean="0">
                <a:latin typeface="Times New Roman" panose="02020603050405020304" pitchFamily="18" charset="0"/>
                <a:cs typeface="Times New Roman" panose="02020603050405020304" pitchFamily="18" charset="0"/>
              </a:rPr>
              <a:t>978-5-907055-93-3.</a:t>
            </a:r>
          </a:p>
          <a:p>
            <a:pPr marL="514350" indent="288925">
              <a:buFont typeface="Wingdings" panose="05000000000000000000" pitchFamily="2" charset="2"/>
              <a:buChar char="§"/>
            </a:pPr>
            <a:r>
              <a:rPr lang="ru-RU" dirty="0" err="1" smtClean="0">
                <a:latin typeface="Times New Roman" panose="02020603050405020304" pitchFamily="18" charset="0"/>
                <a:cs typeface="Times New Roman" panose="02020603050405020304" pitchFamily="18" charset="0"/>
              </a:rPr>
              <a:t>Капралова</a:t>
            </a:r>
            <a:r>
              <a:rPr lang="ru-RU" dirty="0">
                <a:latin typeface="Times New Roman" panose="02020603050405020304" pitchFamily="18" charset="0"/>
                <a:cs typeface="Times New Roman" panose="02020603050405020304" pitchFamily="18" charset="0"/>
              </a:rPr>
              <a:t>, М.А</a:t>
            </a:r>
            <a:r>
              <a:rPr lang="ru-RU" dirty="0" smtClean="0">
                <a:latin typeface="Times New Roman" panose="02020603050405020304" pitchFamily="18" charset="0"/>
                <a:cs typeface="Times New Roman" panose="02020603050405020304" pitchFamily="18" charset="0"/>
              </a:rPr>
              <a:t>. Устройство </a:t>
            </a:r>
            <a:r>
              <a:rPr lang="ru-RU" dirty="0">
                <a:latin typeface="Times New Roman" panose="02020603050405020304" pitchFamily="18" charset="0"/>
                <a:cs typeface="Times New Roman" panose="02020603050405020304" pitchFamily="18" charset="0"/>
              </a:rPr>
              <a:t>и эксплуатация систем релейной защите и автоматизированных систем </a:t>
            </a:r>
            <a:r>
              <a:rPr lang="ru-RU" dirty="0" smtClean="0">
                <a:latin typeface="Times New Roman" panose="02020603050405020304" pitchFamily="18" charset="0"/>
                <a:cs typeface="Times New Roman" panose="02020603050405020304" pitchFamily="18" charset="0"/>
              </a:rPr>
              <a:t>управления: </a:t>
            </a:r>
            <a:r>
              <a:rPr lang="ru-RU" dirty="0">
                <a:latin typeface="Times New Roman" panose="02020603050405020304" pitchFamily="18" charset="0"/>
                <a:cs typeface="Times New Roman" panose="02020603050405020304" pitchFamily="18" charset="0"/>
              </a:rPr>
              <a:t>учеб. пособие / М.А. </a:t>
            </a:r>
            <a:r>
              <a:rPr lang="ru-RU" dirty="0" err="1" smtClean="0">
                <a:latin typeface="Times New Roman" panose="02020603050405020304" pitchFamily="18" charset="0"/>
                <a:cs typeface="Times New Roman" panose="02020603050405020304" pitchFamily="18" charset="0"/>
              </a:rPr>
              <a:t>Капралова</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Москва: </a:t>
            </a:r>
            <a:r>
              <a:rPr lang="ru-RU" dirty="0">
                <a:latin typeface="Times New Roman" panose="02020603050405020304" pitchFamily="18" charset="0"/>
                <a:cs typeface="Times New Roman" panose="02020603050405020304" pitchFamily="18" charset="0"/>
              </a:rPr>
              <a:t>ФГБУ ДПО «Учебно-методический центр по образованию на железнодорожном транспорте», 2019. – 87 c. – ISBN </a:t>
            </a:r>
            <a:r>
              <a:rPr lang="ru-RU" dirty="0" smtClean="0">
                <a:latin typeface="Times New Roman" panose="02020603050405020304" pitchFamily="18" charset="0"/>
                <a:cs typeface="Times New Roman" panose="02020603050405020304" pitchFamily="18" charset="0"/>
              </a:rPr>
              <a:t>978-5-907055-50-6.</a:t>
            </a:r>
          </a:p>
          <a:p>
            <a:pPr marL="514350" indent="288925">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Виноградова, В.Ю</a:t>
            </a:r>
            <a:r>
              <a:rPr lang="ru-RU" dirty="0" smtClean="0">
                <a:latin typeface="Times New Roman" panose="02020603050405020304" pitchFamily="18" charset="0"/>
                <a:cs typeface="Times New Roman" panose="02020603050405020304" pitchFamily="18" charset="0"/>
              </a:rPr>
              <a:t>. Технология </a:t>
            </a:r>
            <a:r>
              <a:rPr lang="ru-RU" dirty="0">
                <a:latin typeface="Times New Roman" panose="02020603050405020304" pitchFamily="18" charset="0"/>
                <a:cs typeface="Times New Roman" panose="02020603050405020304" pitchFamily="18" charset="0"/>
              </a:rPr>
              <a:t>ремонтно-регулировочных работ устройств и приборов систем СЦБ и </a:t>
            </a:r>
            <a:r>
              <a:rPr lang="ru-RU" dirty="0" smtClean="0">
                <a:latin typeface="Times New Roman" panose="02020603050405020304" pitchFamily="18" charset="0"/>
                <a:cs typeface="Times New Roman" panose="02020603050405020304" pitchFamily="18" charset="0"/>
              </a:rPr>
              <a:t>ЖАТ: </a:t>
            </a:r>
            <a:r>
              <a:rPr lang="ru-RU" dirty="0">
                <a:latin typeface="Times New Roman" panose="02020603050405020304" pitchFamily="18" charset="0"/>
                <a:cs typeface="Times New Roman" panose="02020603050405020304" pitchFamily="18" charset="0"/>
              </a:rPr>
              <a:t>учеб. пособие / В.Ю. </a:t>
            </a:r>
            <a:r>
              <a:rPr lang="ru-RU" dirty="0" smtClean="0">
                <a:latin typeface="Times New Roman" panose="02020603050405020304" pitchFamily="18" charset="0"/>
                <a:cs typeface="Times New Roman" panose="02020603050405020304" pitchFamily="18" charset="0"/>
              </a:rPr>
              <a:t>Виноградова.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Москва: </a:t>
            </a:r>
            <a:r>
              <a:rPr lang="ru-RU" dirty="0">
                <a:latin typeface="Times New Roman" panose="02020603050405020304" pitchFamily="18" charset="0"/>
                <a:cs typeface="Times New Roman" panose="02020603050405020304" pitchFamily="18" charset="0"/>
              </a:rPr>
              <a:t>ФГБОУ «Учебно-методический центр по образованию на железнодорожном транспорте», 2015. – 192 c. – ISBN </a:t>
            </a:r>
            <a:r>
              <a:rPr lang="ru-RU" dirty="0" smtClean="0">
                <a:latin typeface="Times New Roman" panose="02020603050405020304" pitchFamily="18" charset="0"/>
                <a:cs typeface="Times New Roman" panose="02020603050405020304" pitchFamily="18" charset="0"/>
              </a:rPr>
              <a:t>978-5-89035-894-3.</a:t>
            </a:r>
          </a:p>
          <a:p>
            <a:pPr marL="514350" indent="288925">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Теоретические основы железнодорожной автоматики и телемеханики. </a:t>
            </a:r>
            <a:r>
              <a:rPr lang="ru-RU" dirty="0" smtClean="0">
                <a:latin typeface="Times New Roman" panose="02020603050405020304" pitchFamily="18" charset="0"/>
                <a:cs typeface="Times New Roman" panose="02020603050405020304" pitchFamily="18" charset="0"/>
              </a:rPr>
              <a:t>/В.В</a:t>
            </a:r>
            <a:r>
              <a:rPr lang="ru-RU" dirty="0">
                <a:latin typeface="Times New Roman" panose="02020603050405020304" pitchFamily="18" charset="0"/>
                <a:cs typeface="Times New Roman" panose="02020603050405020304" pitchFamily="18" charset="0"/>
              </a:rPr>
              <a:t>. Сапожников, В.В. </a:t>
            </a:r>
            <a:r>
              <a:rPr lang="ru-RU" dirty="0" smtClean="0">
                <a:latin typeface="Times New Roman" panose="02020603050405020304" pitchFamily="18" charset="0"/>
                <a:cs typeface="Times New Roman" panose="02020603050405020304" pitchFamily="18" charset="0"/>
              </a:rPr>
              <a:t>Сапожников</a:t>
            </a:r>
            <a:r>
              <a:rPr lang="ru-RU" dirty="0">
                <a:latin typeface="Times New Roman" panose="02020603050405020304" pitchFamily="18" charset="0"/>
                <a:cs typeface="Times New Roman" panose="02020603050405020304" pitchFamily="18" charset="0"/>
              </a:rPr>
              <a:t>, Ю.А. Кравцов. </a:t>
            </a:r>
            <a:r>
              <a:rPr lang="ru-RU" dirty="0" smtClean="0">
                <a:latin typeface="Times New Roman" panose="02020603050405020304" pitchFamily="18" charset="0"/>
                <a:cs typeface="Times New Roman" panose="02020603050405020304" pitchFamily="18" charset="0"/>
              </a:rPr>
              <a:t>-М.: </a:t>
            </a:r>
            <a:r>
              <a:rPr lang="ru-RU" dirty="0">
                <a:latin typeface="Times New Roman" panose="02020603050405020304" pitchFamily="18" charset="0"/>
                <a:cs typeface="Times New Roman" panose="02020603050405020304" pitchFamily="18" charset="0"/>
              </a:rPr>
              <a:t>УМЦ ЖДТ, 2008. </a:t>
            </a:r>
            <a:r>
              <a:rPr lang="ru-RU" dirty="0" smtClean="0">
                <a:latin typeface="Times New Roman" panose="02020603050405020304" pitchFamily="18" charset="0"/>
                <a:cs typeface="Times New Roman" panose="02020603050405020304" pitchFamily="18" charset="0"/>
              </a:rPr>
              <a:t>- 394 </a:t>
            </a:r>
            <a:r>
              <a:rPr lang="ru-RU" dirty="0">
                <a:latin typeface="Times New Roman" panose="02020603050405020304" pitchFamily="18" charset="0"/>
                <a:cs typeface="Times New Roman" panose="02020603050405020304" pitchFamily="18" charset="0"/>
              </a:rPr>
              <a:t>с</a:t>
            </a:r>
            <a:r>
              <a:rPr lang="ru-RU" dirty="0" smtClean="0">
                <a:latin typeface="Times New Roman" panose="02020603050405020304" pitchFamily="18" charset="0"/>
                <a:cs typeface="Times New Roman" panose="02020603050405020304" pitchFamily="18" charset="0"/>
              </a:rPr>
              <a:t>.</a:t>
            </a:r>
          </a:p>
          <a:p>
            <a:pPr marL="514350" indent="288925">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Сапожников, В.В. Автоматика и телемеханика на железнодорожном транспорте. [Электронный ресурс] : Учебные пособия </a:t>
            </a:r>
            <a:r>
              <a:rPr lang="ru-RU" dirty="0" smtClean="0">
                <a:latin typeface="Times New Roman" panose="02020603050405020304" pitchFamily="18" charset="0"/>
                <a:cs typeface="Times New Roman" panose="02020603050405020304" pitchFamily="18" charset="0"/>
              </a:rPr>
              <a:t>-Электрон</a:t>
            </a:r>
            <a:r>
              <a:rPr lang="ru-RU" dirty="0">
                <a:latin typeface="Times New Roman" panose="02020603050405020304" pitchFamily="18" charset="0"/>
                <a:cs typeface="Times New Roman" panose="02020603050405020304" pitchFamily="18" charset="0"/>
              </a:rPr>
              <a:t>. дан. </a:t>
            </a:r>
            <a:r>
              <a:rPr lang="ru-RU" dirty="0" smtClean="0">
                <a:latin typeface="Times New Roman" panose="02020603050405020304" pitchFamily="18" charset="0"/>
                <a:cs typeface="Times New Roman" panose="02020603050405020304" pitchFamily="18" charset="0"/>
              </a:rPr>
              <a:t>-М</a:t>
            </a:r>
            <a:r>
              <a:rPr lang="ru-RU" dirty="0">
                <a:latin typeface="Times New Roman" panose="02020603050405020304" pitchFamily="18" charset="0"/>
                <a:cs typeface="Times New Roman" panose="02020603050405020304" pitchFamily="18" charset="0"/>
              </a:rPr>
              <a:t>. : УМЦ ЖДТ, 2011. </a:t>
            </a:r>
            <a:r>
              <a:rPr lang="ru-RU" dirty="0" smtClean="0">
                <a:latin typeface="Times New Roman" panose="02020603050405020304" pitchFamily="18" charset="0"/>
                <a:cs typeface="Times New Roman" panose="02020603050405020304" pitchFamily="18" charset="0"/>
              </a:rPr>
              <a:t>-288 </a:t>
            </a:r>
            <a:r>
              <a:rPr lang="ru-RU" dirty="0">
                <a:latin typeface="Times New Roman" panose="02020603050405020304" pitchFamily="18" charset="0"/>
                <a:cs typeface="Times New Roman" panose="02020603050405020304" pitchFamily="18" charset="0"/>
              </a:rPr>
              <a:t>с.</a:t>
            </a:r>
            <a:endParaRPr lang="ru-RU" dirty="0" smtClean="0">
              <a:latin typeface="Times New Roman" panose="02020603050405020304" pitchFamily="18" charset="0"/>
              <a:cs typeface="Times New Roman" panose="02020603050405020304" pitchFamily="18" charset="0"/>
            </a:endParaRPr>
          </a:p>
          <a:p>
            <a:pPr marL="514350" indent="288925">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Интернет </a:t>
            </a:r>
            <a:r>
              <a:rPr lang="ru-RU" dirty="0">
                <a:latin typeface="Times New Roman" panose="02020603050405020304" pitchFamily="18" charset="0"/>
                <a:cs typeface="Times New Roman" panose="02020603050405020304" pitchFamily="18" charset="0"/>
              </a:rPr>
              <a:t>- ресурсы</a:t>
            </a:r>
          </a:p>
        </p:txBody>
      </p:sp>
    </p:spTree>
    <p:extLst>
      <p:ext uri="{BB962C8B-B14F-4D97-AF65-F5344CB8AC3E}">
        <p14:creationId xmlns:p14="http://schemas.microsoft.com/office/powerpoint/2010/main" val="399777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txBox="1">
            <a:spLocks/>
          </p:cNvSpPr>
          <p:nvPr/>
        </p:nvSpPr>
        <p:spPr bwMode="auto">
          <a:xfrm>
            <a:off x="0" y="0"/>
            <a:ext cx="12192000" cy="871538"/>
          </a:xfrm>
          <a:prstGeom prst="rect">
            <a:avLst/>
          </a:prstGeom>
          <a:solidFill>
            <a:schemeClr val="bg1">
              <a:lumMod val="75000"/>
            </a:schemeClr>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RU" altLang="ru-RU" sz="2400" b="1" dirty="0">
                <a:latin typeface="Times New Roman" panose="02020603050405020304" pitchFamily="18" charset="0"/>
                <a:ea typeface="Verdana" panose="020B0604030504040204" pitchFamily="34" charset="0"/>
                <a:cs typeface="Times New Roman" panose="02020603050405020304" pitchFamily="18" charset="0"/>
              </a:rPr>
              <a:t>Содержание темы</a:t>
            </a:r>
          </a:p>
        </p:txBody>
      </p:sp>
      <p:sp>
        <p:nvSpPr>
          <p:cNvPr id="4" name="TextBox 2"/>
          <p:cNvSpPr txBox="1">
            <a:spLocks noChangeArrowheads="1"/>
          </p:cNvSpPr>
          <p:nvPr/>
        </p:nvSpPr>
        <p:spPr bwMode="auto">
          <a:xfrm>
            <a:off x="0" y="872536"/>
            <a:ext cx="12192000" cy="4093428"/>
          </a:xfrm>
          <a:prstGeom prst="rect">
            <a:avLst/>
          </a:prstGeom>
          <a:noFill/>
          <a:ln>
            <a:noFill/>
          </a:ln>
          <a:extLst/>
        </p:spPr>
        <p:txBody>
          <a:bodyPr wrap="square" rIns="7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Раздел </a:t>
            </a:r>
            <a:r>
              <a:rPr lang="ru-RU" altLang="ru-RU" sz="2000" b="1" dirty="0" smtClean="0">
                <a:latin typeface="Times New Roman" panose="02020603050405020304" pitchFamily="18" charset="0"/>
                <a:ea typeface="Verdana" panose="020B0604030504040204" pitchFamily="34" charset="0"/>
                <a:cs typeface="Times New Roman" panose="02020603050405020304" pitchFamily="18" charset="0"/>
              </a:rPr>
              <a:t>1</a:t>
            </a:r>
            <a:r>
              <a:rPr lang="ru-RU" altLang="ru-RU" sz="20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a:t>
            </a:r>
            <a:r>
              <a:rPr lang="ru-RU" sz="2000" dirty="0" smtClean="0">
                <a:latin typeface="Times New Roman" panose="02020603050405020304" pitchFamily="18" charset="0"/>
                <a:ea typeface="Times New Roman" panose="02020603050405020304" pitchFamily="18" charset="0"/>
              </a:rPr>
              <a:t>Общие </a:t>
            </a:r>
            <a:r>
              <a:rPr lang="ru-RU" sz="2000" dirty="0">
                <a:latin typeface="Times New Roman" panose="02020603050405020304" pitchFamily="18" charset="0"/>
                <a:ea typeface="Times New Roman" panose="02020603050405020304" pitchFamily="18" charset="0"/>
              </a:rPr>
              <a:t>сведения о железнодорожном транспорте. </a:t>
            </a:r>
          </a:p>
          <a:p>
            <a:pPr indent="1970088" eaLnBrk="1" hangingPunct="1"/>
            <a:r>
              <a:rPr lang="ru-RU" sz="2000" dirty="0" smtClean="0">
                <a:latin typeface="Times New Roman" panose="02020603050405020304" pitchFamily="18" charset="0"/>
                <a:ea typeface="Times New Roman" panose="02020603050405020304" pitchFamily="18" charset="0"/>
              </a:rPr>
              <a:t>Структура </a:t>
            </a:r>
            <a:r>
              <a:rPr lang="ru-RU" sz="2000" dirty="0" smtClean="0">
                <a:latin typeface="Times New Roman" panose="02020603050405020304" pitchFamily="18" charset="0"/>
                <a:ea typeface="Times New Roman" panose="02020603050405020304" pitchFamily="18" charset="0"/>
              </a:rPr>
              <a:t>управления </a:t>
            </a:r>
            <a:r>
              <a:rPr lang="ru-RU" sz="2000" dirty="0">
                <a:latin typeface="Times New Roman" panose="02020603050405020304" pitchFamily="18" charset="0"/>
                <a:ea typeface="Times New Roman" panose="02020603050405020304" pitchFamily="18" charset="0"/>
              </a:rPr>
              <a:t>железнодорожным </a:t>
            </a:r>
            <a:r>
              <a:rPr lang="ru-RU" sz="2000" dirty="0" smtClean="0">
                <a:latin typeface="Times New Roman" panose="02020603050405020304" pitchFamily="18" charset="0"/>
                <a:ea typeface="Times New Roman" panose="02020603050405020304" pitchFamily="18" charset="0"/>
              </a:rPr>
              <a:t>транспортом.</a:t>
            </a:r>
          </a:p>
          <a:p>
            <a:pPr eaLnBrk="1" hangingPunct="1"/>
            <a:r>
              <a:rPr lang="ru-RU" altLang="ru-RU" sz="20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a:t>
            </a:r>
            <a:r>
              <a:rPr lang="ru-RU" altLang="ru-RU" sz="2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rPr>
              <a:t>Раздел </a:t>
            </a:r>
            <a:r>
              <a:rPr lang="ru-RU" altLang="ru-RU" sz="2000" b="1" dirty="0" smtClean="0">
                <a:latin typeface="Times New Roman" panose="02020603050405020304" pitchFamily="18" charset="0"/>
                <a:ea typeface="Verdana" panose="020B0604030504040204" pitchFamily="34" charset="0"/>
                <a:cs typeface="Times New Roman" panose="02020603050405020304" pitchFamily="18" charset="0"/>
              </a:rPr>
              <a:t>2</a:t>
            </a:r>
            <a:r>
              <a:rPr lang="ru-RU" altLang="ru-RU" sz="2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Стрелочные переводы и стрелочные улицы, </a:t>
            </a:r>
            <a:r>
              <a:rPr lang="ru-RU" sz="2000" dirty="0" smtClean="0">
                <a:latin typeface="Times New Roman" panose="02020603050405020304" pitchFamily="18" charset="0"/>
                <a:ea typeface="Times New Roman" panose="02020603050405020304" pitchFamily="18" charset="0"/>
              </a:rPr>
              <a:t>их назначение и </a:t>
            </a:r>
            <a:r>
              <a:rPr lang="ru-RU" sz="2000" dirty="0" smtClean="0">
                <a:latin typeface="Times New Roman" panose="02020603050405020304" pitchFamily="18" charset="0"/>
                <a:ea typeface="Times New Roman" panose="02020603050405020304" pitchFamily="18" charset="0"/>
              </a:rPr>
              <a:t>устройство.</a:t>
            </a:r>
            <a:r>
              <a:rPr lang="ru-RU" sz="2000" b="1" dirty="0" smtClean="0">
                <a:latin typeface="Times New Roman" panose="02020603050405020304" pitchFamily="18" charset="0"/>
                <a:ea typeface="Times New Roman" panose="02020603050405020304" pitchFamily="18" charset="0"/>
              </a:rPr>
              <a:t> </a:t>
            </a:r>
            <a:r>
              <a:rPr lang="ru-RU" altLang="ru-RU" sz="2000" b="1" dirty="0" smtClean="0">
                <a:latin typeface="Times New Roman" panose="02020603050405020304" pitchFamily="18" charset="0"/>
                <a:ea typeface="Verdana" panose="020B0604030504040204" pitchFamily="34" charset="0"/>
                <a:cs typeface="Times New Roman" panose="02020603050405020304" pitchFamily="18" charset="0"/>
              </a:rPr>
              <a:t>	</a:t>
            </a:r>
          </a:p>
          <a:p>
            <a:pPr eaLnBrk="1" hangingPunct="1"/>
            <a:r>
              <a:rPr lang="ru-RU" altLang="ru-RU" sz="20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a:t>
            </a:r>
            <a:r>
              <a:rPr lang="ru-RU" altLang="ru-RU" sz="2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rPr>
              <a:t>Раздел </a:t>
            </a:r>
            <a:r>
              <a:rPr lang="ru-RU" altLang="ru-RU" sz="2000" b="1" dirty="0" smtClean="0">
                <a:latin typeface="Times New Roman" panose="02020603050405020304" pitchFamily="18" charset="0"/>
                <a:ea typeface="Verdana" panose="020B0604030504040204" pitchFamily="34" charset="0"/>
                <a:cs typeface="Times New Roman" panose="02020603050405020304" pitchFamily="18" charset="0"/>
              </a:rPr>
              <a:t>3 </a:t>
            </a:r>
            <a:r>
              <a:rPr lang="ru-RU" sz="2000" dirty="0">
                <a:latin typeface="Times New Roman" panose="02020603050405020304" pitchFamily="18" charset="0"/>
                <a:ea typeface="Times New Roman" panose="02020603050405020304" pitchFamily="18" charset="0"/>
              </a:rPr>
              <a:t>Локомотивы и локомотивное </a:t>
            </a:r>
            <a:r>
              <a:rPr lang="ru-RU" sz="2000" dirty="0" smtClean="0">
                <a:latin typeface="Times New Roman" panose="02020603050405020304" pitchFamily="18" charset="0"/>
                <a:ea typeface="Times New Roman" panose="02020603050405020304" pitchFamily="18" charset="0"/>
              </a:rPr>
              <a:t>хозяйство.</a:t>
            </a:r>
            <a:endParaRPr lang="ru-RU" altLang="ru-RU" sz="2000" dirty="0" smtClean="0">
              <a:latin typeface="Times New Roman" panose="02020603050405020304" pitchFamily="18" charset="0"/>
              <a:ea typeface="Verdana" panose="020B0604030504040204" pitchFamily="34" charset="0"/>
              <a:cs typeface="Times New Roman" panose="02020603050405020304" pitchFamily="18" charset="0"/>
            </a:endParaRPr>
          </a:p>
          <a:p>
            <a:pPr marL="900113" fontAlgn="auto">
              <a:spcAft>
                <a:spcPts val="0"/>
              </a:spcAft>
              <a:defRPr/>
            </a:pPr>
            <a:r>
              <a:rPr lang="ru-RU" altLang="ru-RU" sz="2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rPr>
              <a:t>Раздел </a:t>
            </a:r>
            <a:r>
              <a:rPr lang="ru-RU" altLang="ru-RU" sz="2000" b="1" dirty="0" smtClean="0">
                <a:latin typeface="Times New Roman" panose="02020603050405020304" pitchFamily="18" charset="0"/>
                <a:ea typeface="Verdana" panose="020B0604030504040204" pitchFamily="34" charset="0"/>
                <a:cs typeface="Times New Roman" panose="02020603050405020304" pitchFamily="18" charset="0"/>
              </a:rPr>
              <a:t>4</a:t>
            </a:r>
            <a:r>
              <a:rPr lang="ru-RU" altLang="ru-RU" sz="2000" dirty="0" smtClean="0">
                <a:latin typeface="Times New Roman" panose="02020603050405020304" pitchFamily="18" charset="0"/>
                <a:ea typeface="Verdana" panose="020B0604030504040204" pitchFamily="34"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Вагоны и вагонное </a:t>
            </a:r>
            <a:r>
              <a:rPr lang="ru-RU" sz="2000" dirty="0" smtClean="0">
                <a:latin typeface="Times New Roman" panose="02020603050405020304" pitchFamily="18" charset="0"/>
                <a:ea typeface="Times New Roman" panose="02020603050405020304" pitchFamily="18" charset="0"/>
              </a:rPr>
              <a:t>хозяйство.</a:t>
            </a:r>
            <a:endParaRPr lang="ru-RU" altLang="ru-RU" sz="2000" dirty="0" smtClean="0">
              <a:latin typeface="Times New Roman" panose="02020603050405020304" pitchFamily="18" charset="0"/>
              <a:ea typeface="Verdana" panose="020B0604030504040204" pitchFamily="34" charset="0"/>
              <a:cs typeface="Times New Roman" panose="02020603050405020304" pitchFamily="18" charset="0"/>
            </a:endParaRPr>
          </a:p>
          <a:p>
            <a:pPr marL="900113" fontAlgn="auto">
              <a:spcAft>
                <a:spcPts val="0"/>
              </a:spcAft>
              <a:defRPr/>
            </a:pPr>
            <a:r>
              <a:rPr lang="ru-RU" altLang="ru-RU" sz="2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rPr>
              <a:t>Раздел </a:t>
            </a:r>
            <a:r>
              <a:rPr lang="ru-RU" altLang="ru-RU" sz="2000" b="1" dirty="0" smtClean="0">
                <a:latin typeface="Times New Roman" panose="02020603050405020304" pitchFamily="18" charset="0"/>
                <a:ea typeface="Verdana" panose="020B0604030504040204" pitchFamily="34" charset="0"/>
                <a:cs typeface="Times New Roman" panose="02020603050405020304" pitchFamily="18" charset="0"/>
              </a:rPr>
              <a:t>5 </a:t>
            </a:r>
            <a:r>
              <a:rPr lang="ru-RU" sz="2000" dirty="0">
                <a:latin typeface="Times New Roman" panose="02020603050405020304" pitchFamily="18" charset="0"/>
                <a:ea typeface="Times New Roman" panose="02020603050405020304" pitchFamily="18" charset="0"/>
              </a:rPr>
              <a:t>Раздельные пункты. Понятие о железнодорожных узлах.</a:t>
            </a:r>
            <a:endParaRPr lang="ru-RU" altLang="ru-RU" sz="2000" dirty="0" smtClean="0">
              <a:latin typeface="Times New Roman" panose="02020603050405020304" pitchFamily="18" charset="0"/>
              <a:ea typeface="Verdana" panose="020B0604030504040204" pitchFamily="34" charset="0"/>
              <a:cs typeface="Times New Roman" panose="02020603050405020304" pitchFamily="18" charset="0"/>
            </a:endParaRPr>
          </a:p>
          <a:p>
            <a:pPr marL="900113" fontAlgn="auto">
              <a:spcAft>
                <a:spcPts val="0"/>
              </a:spcAft>
              <a:defRPr/>
            </a:pPr>
            <a:r>
              <a:rPr lang="ru-RU" altLang="ru-RU" sz="2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rPr>
              <a:t>Раздел </a:t>
            </a:r>
            <a:r>
              <a:rPr lang="ru-RU" altLang="ru-RU" sz="2000" b="1" dirty="0" smtClean="0">
                <a:latin typeface="Times New Roman" panose="02020603050405020304" pitchFamily="18" charset="0"/>
                <a:ea typeface="Verdana" panose="020B0604030504040204" pitchFamily="34" charset="0"/>
                <a:cs typeface="Times New Roman" panose="02020603050405020304" pitchFamily="18" charset="0"/>
              </a:rPr>
              <a:t>6</a:t>
            </a:r>
            <a:r>
              <a:rPr lang="ru-RU" altLang="ru-RU" sz="2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rPr>
              <a:t>Автоматика и телемеханика и связь на железнодорожном </a:t>
            </a:r>
            <a:r>
              <a:rPr lang="ru-RU" sz="2000" dirty="0" smtClean="0">
                <a:latin typeface="Times New Roman" panose="02020603050405020304" pitchFamily="18" charset="0"/>
                <a:ea typeface="Calibri" panose="020F0502020204030204" pitchFamily="34" charset="0"/>
              </a:rPr>
              <a:t>транспорте.</a:t>
            </a:r>
          </a:p>
          <a:p>
            <a:pPr marL="900113">
              <a:defRPr/>
            </a:pPr>
            <a:r>
              <a:rPr lang="ru-RU" altLang="ru-RU" sz="2000" b="1" dirty="0">
                <a:latin typeface="Times New Roman" panose="02020603050405020304" pitchFamily="18" charset="0"/>
                <a:ea typeface="Verdana" panose="020B0604030504040204" pitchFamily="34" charset="0"/>
                <a:cs typeface="Times New Roman" panose="02020603050405020304" pitchFamily="18" charset="0"/>
              </a:rPr>
              <a:t> </a:t>
            </a:r>
            <a:r>
              <a:rPr lang="ru-RU" altLang="ru-RU" sz="2000" b="1" dirty="0" smtClean="0">
                <a:latin typeface="Times New Roman" panose="02020603050405020304" pitchFamily="18" charset="0"/>
                <a:ea typeface="Verdana" panose="020B0604030504040204" pitchFamily="34" charset="0"/>
                <a:cs typeface="Times New Roman" panose="02020603050405020304" pitchFamily="18" charset="0"/>
              </a:rPr>
              <a:t>              </a:t>
            </a:r>
            <a:r>
              <a:rPr lang="ru-RU" altLang="ru-RU" sz="2000" dirty="0" smtClean="0">
                <a:latin typeface="Times New Roman" panose="02020603050405020304" pitchFamily="18" charset="0"/>
                <a:ea typeface="Verdana" panose="020B0604030504040204" pitchFamily="34" charset="0"/>
                <a:cs typeface="Times New Roman" panose="02020603050405020304" pitchFamily="18" charset="0"/>
              </a:rPr>
              <a:t>Лекция 6.1 </a:t>
            </a:r>
            <a:r>
              <a:rPr lang="ru-RU" sz="2000" dirty="0">
                <a:latin typeface="Times New Roman" panose="02020603050405020304" pitchFamily="18" charset="0"/>
                <a:ea typeface="Calibri" panose="020F0502020204030204" pitchFamily="34" charset="0"/>
              </a:rPr>
              <a:t>Автоматика и телемеханика и связь на железнодорожном транспорте</a:t>
            </a:r>
            <a:r>
              <a:rPr lang="ru-RU" sz="2000" dirty="0" smtClean="0">
                <a:latin typeface="Times New Roman" panose="02020603050405020304" pitchFamily="18" charset="0"/>
                <a:ea typeface="Calibri" panose="020F0502020204030204" pitchFamily="34" charset="0"/>
              </a:rPr>
              <a:t>.</a:t>
            </a:r>
          </a:p>
          <a:p>
            <a:pPr marL="900113">
              <a:defRPr/>
            </a:pPr>
            <a:r>
              <a:rPr lang="ru-RU" sz="2000" b="1" dirty="0">
                <a:latin typeface="Times New Roman" panose="02020603050405020304" pitchFamily="18" charset="0"/>
                <a:ea typeface="Calibri" panose="020F0502020204030204" pitchFamily="34" charset="0"/>
              </a:rPr>
              <a:t> </a:t>
            </a:r>
            <a:r>
              <a:rPr lang="ru-RU" sz="2000" b="1" dirty="0" smtClean="0">
                <a:latin typeface="Times New Roman" panose="02020603050405020304" pitchFamily="18" charset="0"/>
                <a:ea typeface="Calibri" panose="020F0502020204030204" pitchFamily="34" charset="0"/>
              </a:rPr>
              <a:t>              Лекция 6.2 Системы интервального регулирования движения поездов.</a:t>
            </a:r>
            <a:endParaRPr lang="ru-RU" sz="2000" b="1" dirty="0">
              <a:latin typeface="Times New Roman" panose="02020603050405020304" pitchFamily="18" charset="0"/>
              <a:ea typeface="Calibri" panose="020F0502020204030204" pitchFamily="34" charset="0"/>
            </a:endParaRPr>
          </a:p>
          <a:p>
            <a:pPr marL="2068513" indent="-1168400" fontAlgn="auto">
              <a:spcAft>
                <a:spcPts val="0"/>
              </a:spcAft>
              <a:defRPr/>
            </a:pPr>
            <a:r>
              <a:rPr lang="ru-RU" altLang="ru-RU" sz="2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rPr>
              <a:t>Раздел </a:t>
            </a:r>
            <a:r>
              <a:rPr lang="ru-RU" altLang="ru-RU" sz="2000" b="1" dirty="0" smtClean="0">
                <a:latin typeface="Times New Roman" panose="02020603050405020304" pitchFamily="18" charset="0"/>
                <a:ea typeface="Verdana" panose="020B0604030504040204" pitchFamily="34" charset="0"/>
                <a:cs typeface="Times New Roman" panose="02020603050405020304" pitchFamily="18" charset="0"/>
              </a:rPr>
              <a:t>7</a:t>
            </a:r>
            <a:r>
              <a:rPr lang="ru-RU" altLang="ru-RU" sz="2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Габариты приближения строений на железнодорожном </a:t>
            </a:r>
            <a:r>
              <a:rPr lang="ru-RU" sz="2000" dirty="0" smtClean="0">
                <a:latin typeface="Times New Roman" panose="02020603050405020304" pitchFamily="18" charset="0"/>
                <a:ea typeface="Times New Roman" panose="02020603050405020304" pitchFamily="18" charset="0"/>
              </a:rPr>
              <a:t>транспорте. </a:t>
            </a:r>
            <a:r>
              <a:rPr lang="ru-RU" sz="2000" dirty="0" smtClean="0">
                <a:latin typeface="Times New Roman" panose="02020603050405020304" pitchFamily="18" charset="0"/>
                <a:ea typeface="Times New Roman" panose="02020603050405020304" pitchFamily="18" charset="0"/>
              </a:rPr>
              <a:t>Искусственные </a:t>
            </a:r>
            <a:r>
              <a:rPr lang="ru-RU" sz="2000" dirty="0" smtClean="0">
                <a:latin typeface="Times New Roman" panose="02020603050405020304" pitchFamily="18" charset="0"/>
                <a:ea typeface="Times New Roman" panose="02020603050405020304" pitchFamily="18" charset="0"/>
              </a:rPr>
              <a:t>сооружения.</a:t>
            </a:r>
            <a:r>
              <a:rPr lang="ru-RU" sz="2000" dirty="0"/>
              <a:t> </a:t>
            </a:r>
            <a:endParaRPr lang="ru-RU" sz="2000" dirty="0" smtClean="0"/>
          </a:p>
          <a:p>
            <a:pPr marL="2068513" indent="-1168400" fontAlgn="auto">
              <a:spcAft>
                <a:spcPts val="0"/>
              </a:spcAft>
              <a:defRPr/>
            </a:pPr>
            <a:r>
              <a:rPr lang="ru-RU" altLang="ru-RU" sz="2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rPr>
              <a:t>Раздел </a:t>
            </a:r>
            <a:r>
              <a:rPr lang="ru-RU" altLang="ru-RU" sz="2000" b="1" dirty="0" smtClean="0">
                <a:latin typeface="Times New Roman" panose="02020603050405020304" pitchFamily="18" charset="0"/>
                <a:ea typeface="Verdana" panose="020B0604030504040204" pitchFamily="34" charset="0"/>
                <a:cs typeface="Times New Roman" panose="02020603050405020304" pitchFamily="18" charset="0"/>
              </a:rPr>
              <a:t>8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Электроснабжение железных доро</a:t>
            </a:r>
            <a:r>
              <a:rPr lang="ru-RU" sz="2000" dirty="0">
                <a:latin typeface="Times New Roman" panose="02020603050405020304" pitchFamily="18" charset="0"/>
                <a:ea typeface="Times New Roman" panose="02020603050405020304" pitchFamily="18" charset="0"/>
              </a:rPr>
              <a:t>г. </a:t>
            </a:r>
            <a:r>
              <a:rPr lang="ru-RU" sz="2000" dirty="0" smtClean="0">
                <a:latin typeface="Times New Roman" panose="02020603050405020304" pitchFamily="18" charset="0"/>
                <a:ea typeface="Times New Roman" panose="02020603050405020304" pitchFamily="18" charset="0"/>
              </a:rPr>
              <a:t>Организация </a:t>
            </a:r>
            <a:r>
              <a:rPr lang="ru-RU" sz="2000" dirty="0">
                <a:latin typeface="Times New Roman" panose="02020603050405020304" pitchFamily="18" charset="0"/>
                <a:ea typeface="Times New Roman" panose="02020603050405020304" pitchFamily="18" charset="0"/>
              </a:rPr>
              <a:t>перевозок и график движения поездов. </a:t>
            </a:r>
            <a:endParaRPr lang="ru-RU" sz="2000" dirty="0" smtClean="0">
              <a:latin typeface="Times New Roman" panose="02020603050405020304" pitchFamily="18" charset="0"/>
              <a:ea typeface="Times New Roman" panose="02020603050405020304" pitchFamily="18" charset="0"/>
            </a:endParaRPr>
          </a:p>
          <a:p>
            <a:pPr marL="1884363" indent="-984250" fontAlgn="auto">
              <a:spcAft>
                <a:spcPts val="0"/>
              </a:spcAft>
              <a:defRPr/>
            </a:pPr>
            <a:r>
              <a:rPr lang="ru-RU" sz="2000" dirty="0">
                <a:latin typeface="Times New Roman" panose="02020603050405020304" pitchFamily="18" charset="0"/>
                <a:ea typeface="Times New Roman" panose="02020603050405020304" pitchFamily="18" charset="0"/>
              </a:rPr>
              <a:t>	</a:t>
            </a:r>
            <a:r>
              <a:rPr lang="ru-RU" sz="2000" dirty="0" smtClean="0">
                <a:latin typeface="Times New Roman" panose="02020603050405020304" pitchFamily="18" charset="0"/>
                <a:ea typeface="Times New Roman" panose="02020603050405020304" pitchFamily="18" charset="0"/>
              </a:rPr>
              <a:t>Материально-техническое </a:t>
            </a:r>
            <a:r>
              <a:rPr lang="ru-RU" sz="2000" dirty="0">
                <a:latin typeface="Times New Roman" panose="02020603050405020304" pitchFamily="18" charset="0"/>
                <a:ea typeface="Times New Roman" panose="02020603050405020304" pitchFamily="18" charset="0"/>
              </a:rPr>
              <a:t>снабжение железных дорог.</a:t>
            </a:r>
            <a:endParaRPr lang="ru-RU" altLang="ru-RU" sz="2000" dirty="0">
              <a:latin typeface="Times New Roman" panose="02020603050405020304" pitchFamily="18" charset="0"/>
              <a:ea typeface="Verdan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198">
        <p14:window dir="vert"/>
      </p:transition>
    </mc:Choice>
    <mc:Fallback xmlns="">
      <p:transition spd="slow" advTm="201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mod="1">
    <p:ext uri="{E180D4A7-C9FB-4DFB-919C-405C955672EB}">
      <p14:showEvtLst xmlns:p14="http://schemas.microsoft.com/office/powerpoint/2010/main">
        <p14:playEvt time="0" objId="2"/>
        <p14:stopEvt time="20198"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0" y="0"/>
            <a:ext cx="12192000" cy="871538"/>
          </a:xfrm>
          <a:prstGeom prst="rect">
            <a:avLst/>
          </a:prstGeom>
          <a:solidFill>
            <a:schemeClr val="bg1">
              <a:lumMod val="75000"/>
            </a:schemeClr>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ru-RU" altLang="ru-RU" sz="2400" b="1" dirty="0" smtClean="0">
                <a:latin typeface="Times New Roman" panose="02020603050405020304" pitchFamily="18" charset="0"/>
                <a:ea typeface="Verdana" panose="020B0604030504040204" pitchFamily="34" charset="0"/>
                <a:cs typeface="Times New Roman" panose="02020603050405020304" pitchFamily="18" charset="0"/>
              </a:rPr>
              <a:t>Полуавтоматическая блокировка </a:t>
            </a:r>
            <a:endParaRPr lang="ru-RU" altLang="ru-RU" sz="2400" b="1" dirty="0">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070" y="871538"/>
            <a:ext cx="6120471" cy="4281117"/>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0" y="871538"/>
            <a:ext cx="6096000" cy="4801314"/>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Полуавтоматическая блокировка (</a:t>
            </a:r>
            <a:r>
              <a:rPr lang="ru-RU" dirty="0" err="1">
                <a:latin typeface="Times New Roman" panose="02020603050405020304" pitchFamily="18" charset="0"/>
                <a:cs typeface="Times New Roman" panose="02020603050405020304" pitchFamily="18" charset="0"/>
              </a:rPr>
              <a:t>полуавтоблокировка</a:t>
            </a:r>
            <a:r>
              <a:rPr lang="ru-RU" dirty="0">
                <a:latin typeface="Times New Roman" panose="02020603050405020304" pitchFamily="18" charset="0"/>
                <a:cs typeface="Times New Roman" panose="02020603050405020304" pitchFamily="18" charset="0"/>
              </a:rPr>
              <a:t>, ПАБ) относится к перегонным устройствам и служит для регулирования движения поездов на однопутных и двухпутных линиях железных дорог.</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При </a:t>
            </a:r>
            <a:r>
              <a:rPr lang="ru-RU" dirty="0" err="1">
                <a:latin typeface="Times New Roman" panose="02020603050405020304" pitchFamily="18" charset="0"/>
                <a:cs typeface="Times New Roman" panose="02020603050405020304" pitchFamily="18" charset="0"/>
              </a:rPr>
              <a:t>полуавтоблокировке</a:t>
            </a:r>
            <a:r>
              <a:rPr lang="ru-RU" dirty="0">
                <a:latin typeface="Times New Roman" panose="02020603050405020304" pitchFamily="18" charset="0"/>
                <a:cs typeface="Times New Roman" panose="02020603050405020304" pitchFamily="18" charset="0"/>
              </a:rPr>
              <a:t> управление сигналами осуществляется частично вручную работниками службы перевозок, а частично - автоматически от воздействия движущегося поезда на путевые приборы и рельсовые цепи. Ограждаемым (блокируемым) отрезком пути при полуавтоматической блокировке является межстанционный (между раздельными пунктами) или межпостовой перегон (часть перегона между станцией и путевым постом, либо между постами). Право на занятие поездом межстанционного или межпостового перегона при ПАБ появляется при разрешающем показании выходного или проходного сигнала.</a:t>
            </a:r>
          </a:p>
        </p:txBody>
      </p:sp>
      <p:sp>
        <p:nvSpPr>
          <p:cNvPr id="16" name="Прямоугольник 15"/>
          <p:cNvSpPr/>
          <p:nvPr/>
        </p:nvSpPr>
        <p:spPr>
          <a:xfrm>
            <a:off x="0" y="5695106"/>
            <a:ext cx="6096000" cy="923330"/>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При ПАБ наиболее часто применяются светофоры с двузначной сигнализацией: красный огонь, запрещающий движение, и зеленый огонь, разрешающий.</a:t>
            </a:r>
          </a:p>
        </p:txBody>
      </p:sp>
    </p:spTree>
    <p:extLst>
      <p:ext uri="{BB962C8B-B14F-4D97-AF65-F5344CB8AC3E}">
        <p14:creationId xmlns:p14="http://schemas.microsoft.com/office/powerpoint/2010/main" val="1975854638"/>
      </p:ext>
    </p:extLst>
  </p:cSld>
  <p:clrMapOvr>
    <a:masterClrMapping/>
  </p:clrMapOvr>
  <mc:AlternateContent xmlns:mc="http://schemas.openxmlformats.org/markup-compatibility/2006" xmlns:p14="http://schemas.microsoft.com/office/powerpoint/2010/main">
    <mc:Choice Requires="p14">
      <p:transition spd="slow" p14:dur="1500" advTm="56106">
        <p14:window dir="vert"/>
      </p:transition>
    </mc:Choice>
    <mc:Fallback xmlns="">
      <p:transition spd="slow" advTm="561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8)">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circle(in)">
                                      <p:cBhvr>
                                        <p:cTn id="15"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6"/>
        <p14:stopEvt time="56106"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bwMode="auto">
          <a:xfrm>
            <a:off x="1" y="0"/>
            <a:ext cx="12192000" cy="893298"/>
          </a:xfrm>
          <a:prstGeom prst="rect">
            <a:avLst/>
          </a:prstGeom>
          <a:solidFill>
            <a:schemeClr val="bg1">
              <a:lumMod val="75000"/>
            </a:schemeClr>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ru-RU" altLang="ru-RU" sz="2400" b="1" dirty="0" smtClean="0">
                <a:latin typeface="Times New Roman" panose="02020603050405020304" pitchFamily="18" charset="0"/>
                <a:ea typeface="Verdana" panose="020B0604030504040204" pitchFamily="34" charset="0"/>
                <a:cs typeface="Times New Roman" panose="02020603050405020304" pitchFamily="18" charset="0"/>
              </a:rPr>
              <a:t>Полуавтоматическая блокировка </a:t>
            </a:r>
            <a:endParaRPr lang="ru-RU" altLang="ru-RU" sz="2400" b="1" dirty="0">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1" y="1819163"/>
            <a:ext cx="5833893" cy="34635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sp>
        <p:nvSpPr>
          <p:cNvPr id="23" name="Прямоугольник 22"/>
          <p:cNvSpPr/>
          <p:nvPr/>
        </p:nvSpPr>
        <p:spPr>
          <a:xfrm>
            <a:off x="6066547" y="1280310"/>
            <a:ext cx="6096000" cy="4247317"/>
          </a:xfrm>
          <a:prstGeom prst="rect">
            <a:avLst/>
          </a:prstGeom>
        </p:spPr>
        <p:txBody>
          <a:bodyPr>
            <a:spAutoFit/>
          </a:bodyPr>
          <a:lstStyle/>
          <a:p>
            <a:pPr indent="533400" algn="just"/>
            <a:r>
              <a:rPr lang="ru-RU" dirty="0">
                <a:latin typeface="Times New Roman" panose="02020603050405020304" pitchFamily="18" charset="0"/>
                <a:cs typeface="Times New Roman" panose="02020603050405020304" pitchFamily="18" charset="0"/>
              </a:rPr>
              <a:t>Устройства ПАБ не допускают открытия выходного или проходного сигнала до освобождения ограждаемого ими межстанционного или межпостового перегона, а на однопутных перегонах после открытия на станции выходного светофора исключается возможность отправления поезда с соседней станции во встречном направлении</a:t>
            </a:r>
            <a:r>
              <a:rPr lang="ru-RU" dirty="0" smtClean="0">
                <a:latin typeface="Times New Roman" panose="02020603050405020304" pitchFamily="18" charset="0"/>
                <a:cs typeface="Times New Roman" panose="02020603050405020304" pitchFamily="18" charset="0"/>
              </a:rPr>
              <a:t>.</a:t>
            </a:r>
          </a:p>
          <a:p>
            <a:pPr indent="533400" algn="just"/>
            <a:r>
              <a:rPr lang="ru-RU" dirty="0">
                <a:latin typeface="Times New Roman" panose="02020603050405020304" pitchFamily="18" charset="0"/>
                <a:cs typeface="Times New Roman" panose="02020603050405020304" pitchFamily="18" charset="0"/>
              </a:rPr>
              <a:t>При </a:t>
            </a:r>
            <a:r>
              <a:rPr lang="ru-RU" dirty="0" err="1">
                <a:latin typeface="Times New Roman" panose="02020603050405020304" pitchFamily="18" charset="0"/>
                <a:cs typeface="Times New Roman" panose="02020603050405020304" pitchFamily="18" charset="0"/>
              </a:rPr>
              <a:t>полуавтоблокировке</a:t>
            </a:r>
            <a:r>
              <a:rPr lang="ru-RU" dirty="0">
                <a:latin typeface="Times New Roman" panose="02020603050405020304" pitchFamily="18" charset="0"/>
                <a:cs typeface="Times New Roman" panose="02020603050405020304" pitchFamily="18" charset="0"/>
              </a:rPr>
              <a:t> межстанционный перегон на блок-участки, как правило, не делится, рельсовыми цепями не оборудуется, только ограждается выходными и входными светофорами примыкающих к нему станций. </a:t>
            </a:r>
            <a:endParaRPr lang="ru-RU" dirty="0" smtClean="0">
              <a:latin typeface="Times New Roman" panose="02020603050405020304" pitchFamily="18" charset="0"/>
              <a:cs typeface="Times New Roman" panose="02020603050405020304" pitchFamily="18" charset="0"/>
            </a:endParaRPr>
          </a:p>
          <a:p>
            <a:pPr indent="533400" algn="just"/>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таком перегоне (пути перегона) может находиться только один поезд. Таким образом </a:t>
            </a:r>
            <a:r>
              <a:rPr lang="ru-RU" dirty="0" err="1">
                <a:latin typeface="Times New Roman" panose="02020603050405020304" pitchFamily="18" charset="0"/>
                <a:cs typeface="Times New Roman" panose="02020603050405020304" pitchFamily="18" charset="0"/>
              </a:rPr>
              <a:t>полуавтоблокировка</a:t>
            </a:r>
            <a:r>
              <a:rPr lang="ru-RU" dirty="0">
                <a:latin typeface="Times New Roman" panose="02020603050405020304" pitchFamily="18" charset="0"/>
                <a:cs typeface="Times New Roman" panose="02020603050405020304" pitchFamily="18" charset="0"/>
              </a:rPr>
              <a:t> обеспечивает небольшую пропускную способность участка и относительно невысокую безопасность движения поездов.</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3599">
        <p14:window dir="vert"/>
      </p:transition>
    </mc:Choice>
    <mc:Fallback xmlns="">
      <p:transition spd="slow" advTm="3359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0-#ppt_w/2"/>
                                          </p:val>
                                        </p:tav>
                                        <p:tav tm="100000">
                                          <p:val>
                                            <p:strVal val="#ppt_x"/>
                                          </p:val>
                                        </p:tav>
                                      </p:tavLst>
                                    </p:anim>
                                    <p:anim calcmode="lin" valueType="num">
                                      <p:cBhvr additive="base">
                                        <p:cTn id="8"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
        <p14:stopEvt time="32857"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Заголовок 1"/>
          <p:cNvSpPr txBox="1">
            <a:spLocks/>
          </p:cNvSpPr>
          <p:nvPr/>
        </p:nvSpPr>
        <p:spPr bwMode="auto">
          <a:xfrm>
            <a:off x="0" y="0"/>
            <a:ext cx="12192000" cy="871538"/>
          </a:xfrm>
          <a:prstGeom prst="rect">
            <a:avLst/>
          </a:prstGeom>
          <a:solidFill>
            <a:schemeClr val="bg1">
              <a:lumMod val="75000"/>
            </a:schemeClr>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RU" altLang="ru-RU" sz="2400" b="1" dirty="0" smtClean="0">
                <a:latin typeface="Times New Roman" panose="02020603050405020304" pitchFamily="18" charset="0"/>
                <a:ea typeface="Verdana" panose="020B0604030504040204" pitchFamily="34" charset="0"/>
                <a:cs typeface="Times New Roman" panose="02020603050405020304" pitchFamily="18" charset="0"/>
              </a:rPr>
              <a:t>Полуавтоматическая блокировка</a:t>
            </a:r>
            <a:endParaRPr lang="ru-RU" altLang="ru-RU" sz="24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 name="TextBox 8"/>
          <p:cNvSpPr txBox="1"/>
          <p:nvPr/>
        </p:nvSpPr>
        <p:spPr>
          <a:xfrm>
            <a:off x="8747528" y="5682220"/>
            <a:ext cx="184731" cy="369332"/>
          </a:xfrm>
          <a:prstGeom prst="rect">
            <a:avLst/>
          </a:prstGeom>
          <a:noFill/>
        </p:spPr>
        <p:txBody>
          <a:bodyPr wrap="none" rtlCol="0">
            <a:spAutoFit/>
          </a:bodyPr>
          <a:lstStyle/>
          <a:p>
            <a:endParaRPr lang="ru-RU"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110220"/>
            <a:ext cx="6096000" cy="457200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0" y="1638677"/>
            <a:ext cx="6096000" cy="3416320"/>
          </a:xfrm>
          <a:prstGeom prst="rect">
            <a:avLst/>
          </a:prstGeom>
        </p:spPr>
        <p:txBody>
          <a:bodyPr>
            <a:spAutoFit/>
          </a:bodyPr>
          <a:lstStyle/>
          <a:p>
            <a:r>
              <a:rPr lang="ru-RU" b="1" dirty="0">
                <a:latin typeface="Times New Roman" panose="02020603050405020304" pitchFamily="18" charset="0"/>
                <a:cs typeface="Times New Roman" panose="02020603050405020304" pitchFamily="18" charset="0"/>
              </a:rPr>
              <a:t>На двухпутных участках </a:t>
            </a:r>
            <a:r>
              <a:rPr lang="ru-RU" dirty="0">
                <a:latin typeface="Times New Roman" panose="02020603050405020304" pitchFamily="18" charset="0"/>
                <a:cs typeface="Times New Roman" panose="02020603050405020304" pitchFamily="18" charset="0"/>
              </a:rPr>
              <a:t>по каждому пути поезда движутся только в одном направлении, поэтому их следует ограждать только с хвоста, так как встречное движение исключается. Выходные светофоры на двухпутном участке при свободном перегоне нормально закрыты, но не замкнуты. Для отправления поезда приготавливается маршрут и выходной светофор с соответствующего пути открывается. После занятия перегона поездом выходной светофор автоматически закрывается и замыкается. Замыкание светофора снимается после получения с соседней станции сигнала о фактическом прибытии туда отправленного поезда.</a:t>
            </a:r>
          </a:p>
        </p:txBody>
      </p:sp>
    </p:spTree>
  </p:cSld>
  <p:clrMapOvr>
    <a:masterClrMapping/>
  </p:clrMapOvr>
  <mc:AlternateContent xmlns:mc="http://schemas.openxmlformats.org/markup-compatibility/2006" xmlns:p14="http://schemas.microsoft.com/office/powerpoint/2010/main">
    <mc:Choice Requires="p14">
      <p:transition spd="slow" p14:dur="1500" advTm="101031">
        <p14:window dir="vert"/>
      </p:transition>
    </mc:Choice>
    <mc:Fallback xmlns="">
      <p:transition spd="slow" advTm="1010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ppt_w</p:attrName>
                                        </p:attrNameLst>
                                      </p:cBhvr>
                                      <p:tavLst>
                                        <p:tav tm="0" fmla="#ppt_w*sin(2.5*pi*$)">
                                          <p:val>
                                            <p:fltVal val="0"/>
                                          </p:val>
                                        </p:tav>
                                        <p:tav tm="100000">
                                          <p:val>
                                            <p:fltVal val="1"/>
                                          </p:val>
                                        </p:tav>
                                      </p:tavLst>
                                    </p:anim>
                                    <p:anim calcmode="lin" valueType="num">
                                      <p:cBhvr>
                                        <p:cTn id="9" dur="2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
        <p14:stopEvt time="100634"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bwMode="auto">
          <a:xfrm>
            <a:off x="0" y="0"/>
            <a:ext cx="12192000" cy="871538"/>
          </a:xfrm>
          <a:prstGeom prst="rect">
            <a:avLst/>
          </a:prstGeom>
          <a:solidFill>
            <a:schemeClr val="bg1">
              <a:lumMod val="75000"/>
            </a:schemeClr>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RU" altLang="ru-RU" sz="2400" b="1" dirty="0" smtClean="0">
                <a:latin typeface="Times New Roman" panose="02020603050405020304" pitchFamily="18" charset="0"/>
                <a:ea typeface="Verdana" panose="020B0604030504040204" pitchFamily="34" charset="0"/>
                <a:cs typeface="Times New Roman" panose="02020603050405020304" pitchFamily="18" charset="0"/>
              </a:rPr>
              <a:t>Полуавтоматическая блокировка </a:t>
            </a:r>
            <a:endParaRPr lang="ru-RU" altLang="ru-RU" sz="2400" b="1" dirty="0">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914" y="1552257"/>
            <a:ext cx="6183086" cy="4122057"/>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0" y="867920"/>
            <a:ext cx="6096000" cy="5909310"/>
          </a:xfrm>
          <a:prstGeom prst="rect">
            <a:avLst/>
          </a:prstGeom>
        </p:spPr>
        <p:txBody>
          <a:bodyPr>
            <a:spAutoFit/>
          </a:bodyPr>
          <a:lstStyle/>
          <a:p>
            <a:r>
              <a:rPr lang="ru-RU" b="1" dirty="0">
                <a:latin typeface="Times New Roman" panose="02020603050405020304" pitchFamily="18" charset="0"/>
                <a:cs typeface="Times New Roman" panose="02020603050405020304" pitchFamily="18" charset="0"/>
              </a:rPr>
              <a:t>На однопутных участках движение </a:t>
            </a:r>
            <a:r>
              <a:rPr lang="ru-RU" dirty="0">
                <a:latin typeface="Times New Roman" panose="02020603050405020304" pitchFamily="18" charset="0"/>
                <a:cs typeface="Times New Roman" panose="02020603050405020304" pitchFamily="18" charset="0"/>
              </a:rPr>
              <a:t>поездов осуществляется по одному пути в обоих направлениях, поэтому поезд, находящийся на перегоне, должен ограждаться и с хвоста, и с головы. Для исключения одновременного встречного отправления поездов на свободный перегон выходные светофоры нормально не только закрыты, но и замкнуты. Для открытия светофора необходимо сначала снять его замыкание, для чего с соседней станции, на которую предполагается отправить поезд, требуется получить блокировочный сигнал ПС ("Путевое согласие"). С помощью этого блокировочного сигнала происходит отмыкание выходных светофоров станции отправления в </a:t>
            </a:r>
            <a:r>
              <a:rPr lang="ru-RU" dirty="0" smtClean="0">
                <a:latin typeface="Times New Roman" panose="02020603050405020304" pitchFamily="18" charset="0"/>
                <a:cs typeface="Times New Roman" panose="02020603050405020304" pitchFamily="18" charset="0"/>
              </a:rPr>
              <a:t>соответствующем </a:t>
            </a:r>
            <a:r>
              <a:rPr lang="ru-RU" dirty="0">
                <a:latin typeface="Times New Roman" panose="02020603050405020304" pitchFamily="18" charset="0"/>
                <a:cs typeface="Times New Roman" panose="02020603050405020304" pitchFamily="18" charset="0"/>
              </a:rPr>
              <a:t>направлении движения. После приготовления маршрута отправления выходной светофор с пути отправления открывается, а остальные выходные светофоры того же направления снова замыкаются в закрытом состоянии. После проследования головой поезда открытого выходного светофора он автоматически закрывается и замыкается. Повторное открытие выходного светофора возможно лишь после получения с соседней станции сигнала согласия.</a:t>
            </a:r>
          </a:p>
        </p:txBody>
      </p:sp>
    </p:spTree>
    <p:custDataLst>
      <p:tags r:id="rId1"/>
    </p:custDataLst>
    <p:extLst>
      <p:ext uri="{BB962C8B-B14F-4D97-AF65-F5344CB8AC3E}">
        <p14:creationId xmlns:p14="http://schemas.microsoft.com/office/powerpoint/2010/main" val="2899900143"/>
      </p:ext>
    </p:extLst>
  </p:cSld>
  <p:clrMapOvr>
    <a:masterClrMapping/>
  </p:clrMapOvr>
  <mc:AlternateContent xmlns:mc="http://schemas.openxmlformats.org/markup-compatibility/2006" xmlns:p14="http://schemas.microsoft.com/office/powerpoint/2010/main">
    <mc:Choice Requires="p14">
      <p:transition spd="slow" p14:dur="1500" advTm="16034">
        <p14:window dir="vert"/>
      </p:transition>
    </mc:Choice>
    <mc:Fallback xmlns="">
      <p:transition spd="slow" advTm="160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001" objId="2"/>
        <p14:stopEvt time="13467"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1" y="0"/>
            <a:ext cx="12192000" cy="871538"/>
          </a:xfrm>
          <a:prstGeom prst="rect">
            <a:avLst/>
          </a:prstGeom>
          <a:solidFill>
            <a:schemeClr val="bg1">
              <a:lumMod val="75000"/>
            </a:schemeClr>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RU" altLang="ru-RU" sz="2400" b="1" dirty="0" smtClean="0">
                <a:latin typeface="Times New Roman" panose="02020603050405020304" pitchFamily="18" charset="0"/>
                <a:ea typeface="Verdana" panose="020B0604030504040204" pitchFamily="34" charset="0"/>
                <a:cs typeface="Times New Roman" panose="02020603050405020304" pitchFamily="18" charset="0"/>
              </a:rPr>
              <a:t>Устройство светофора на железнодорожном транспорте </a:t>
            </a:r>
            <a:endParaRPr lang="ru-RU" altLang="ru-RU" sz="2400" b="1" dirty="0">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4738"/>
            <a:ext cx="6325258" cy="3557958"/>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6325258" y="816773"/>
            <a:ext cx="5866742" cy="4247317"/>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Таким </a:t>
            </a:r>
            <a:r>
              <a:rPr lang="ru-RU" dirty="0" smtClean="0">
                <a:latin typeface="Times New Roman" panose="02020603050405020304" pitchFamily="18" charset="0"/>
                <a:cs typeface="Times New Roman" panose="02020603050405020304" pitchFamily="18" charset="0"/>
              </a:rPr>
              <a:t>образом, </a:t>
            </a:r>
            <a:r>
              <a:rPr lang="ru-RU" dirty="0">
                <a:latin typeface="Times New Roman" panose="02020603050405020304" pitchFamily="18" charset="0"/>
                <a:cs typeface="Times New Roman" panose="02020603050405020304" pitchFamily="18" charset="0"/>
              </a:rPr>
              <a:t>управление светофорами осуществляется устройствами путевой (перегонной) блокировки при непосредственном участии дежурных по станциям. Раздельные пункты (станции, путевые посты), ограничивающие перегон, оборудуют блокировочными устройствами и релейными приборами и связывают их электрически между собой двухпроводной линейной цепью. Дежурный по станции должен нажатием соответствующих кнопок на аппарате управления послать по линейной цепи на соседнюю станцию блокировочный сигнал. От этого сигнала срабатывает релейная аппаратура ПАБ, которая обеспечивает зависимости по управлению светофорами. В устройствах ПАБ, кроме сигнала ПС, применяются блокировочные сигналы ПО ("Путевое отправление") и ПП ("Путевое прибытие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 y="5064090"/>
            <a:ext cx="12279088" cy="147732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Блокировочный сигнал ПО вызывает электрическое замыкание выходного светофора станции отправления после его проследования головой поезда, исключая возможность его повторного открытия на занятый перегон. Блокировочный сигнал ПП посылается со станции приема на станцию отправления после фактического прибытия поезда. Этим сигналом снимается электрическое замыкание выходных светофоров станции отправления на двухпутном участке, а на однопутном участке этим блокировочным сигналом устройства ПАБ приводятся в исходное состояние.</a:t>
            </a:r>
          </a:p>
        </p:txBody>
      </p:sp>
      <p:sp>
        <p:nvSpPr>
          <p:cNvPr id="6" name="Заголовок 1"/>
          <p:cNvSpPr txBox="1">
            <a:spLocks/>
          </p:cNvSpPr>
          <p:nvPr/>
        </p:nvSpPr>
        <p:spPr bwMode="auto">
          <a:xfrm>
            <a:off x="0" y="0"/>
            <a:ext cx="12192000" cy="871538"/>
          </a:xfrm>
          <a:prstGeom prst="rect">
            <a:avLst/>
          </a:prstGeom>
          <a:solidFill>
            <a:schemeClr val="bg1">
              <a:lumMod val="75000"/>
            </a:schemeClr>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RU" altLang="ru-RU" sz="2400" b="1" dirty="0" smtClean="0">
                <a:latin typeface="Times New Roman" panose="02020603050405020304" pitchFamily="18" charset="0"/>
                <a:ea typeface="Verdana" panose="020B0604030504040204" pitchFamily="34" charset="0"/>
                <a:cs typeface="Times New Roman" panose="02020603050405020304" pitchFamily="18" charset="0"/>
              </a:rPr>
              <a:t>Полуавтоматическая блокировка </a:t>
            </a:r>
            <a:endParaRPr lang="ru-RU" altLang="ru-RU" sz="2400" b="1" dirty="0">
              <a:latin typeface="Times New Roman" panose="02020603050405020304" pitchFamily="18" charset="0"/>
              <a:ea typeface="Verdan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04490594"/>
      </p:ext>
    </p:extLst>
  </p:cSld>
  <p:clrMapOvr>
    <a:masterClrMapping/>
  </p:clrMapOvr>
  <mc:AlternateContent xmlns:mc="http://schemas.openxmlformats.org/markup-compatibility/2006" xmlns:p14="http://schemas.microsoft.com/office/powerpoint/2010/main">
    <mc:Choice Requires="p14">
      <p:transition spd="slow" p14:dur="1500" advTm="55293">
        <p14:window dir="vert"/>
      </p:transition>
    </mc:Choice>
    <mc:Fallback xmlns="">
      <p:transition spd="slow" advTm="552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outVertic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984" objId="6"/>
        <p14:stopEvt time="55293" objId="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1" y="0"/>
            <a:ext cx="12192000" cy="871538"/>
          </a:xfrm>
          <a:prstGeom prst="rect">
            <a:avLst/>
          </a:prstGeom>
          <a:solidFill>
            <a:schemeClr val="bg1">
              <a:lumMod val="75000"/>
            </a:schemeClr>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ru-RU" altLang="ru-RU" sz="2400" b="1" dirty="0">
                <a:latin typeface="Times New Roman" panose="02020603050405020304" pitchFamily="18" charset="0"/>
                <a:ea typeface="Verdana" panose="020B0604030504040204" pitchFamily="34" charset="0"/>
                <a:cs typeface="Times New Roman" panose="02020603050405020304" pitchFamily="18" charset="0"/>
              </a:rPr>
              <a:t>Принцип действия автоблокировки при </a:t>
            </a:r>
            <a:r>
              <a:rPr lang="ru-RU" altLang="ru-RU" sz="2400" b="1" dirty="0" smtClean="0">
                <a:latin typeface="Times New Roman" panose="02020603050405020304" pitchFamily="18" charset="0"/>
                <a:ea typeface="Verdana" panose="020B0604030504040204" pitchFamily="34" charset="0"/>
                <a:cs typeface="Times New Roman" panose="02020603050405020304" pitchFamily="18" charset="0"/>
              </a:rPr>
              <a:t>3-х и 4-х </a:t>
            </a:r>
            <a:r>
              <a:rPr lang="ru-RU" altLang="ru-RU" sz="2400" b="1" dirty="0" err="1" smtClean="0">
                <a:latin typeface="Times New Roman" panose="02020603050405020304" pitchFamily="18" charset="0"/>
                <a:ea typeface="Verdana" panose="020B0604030504040204" pitchFamily="34" charset="0"/>
                <a:cs typeface="Times New Roman" panose="02020603050405020304" pitchFamily="18" charset="0"/>
              </a:rPr>
              <a:t>значной</a:t>
            </a:r>
            <a:r>
              <a:rPr lang="ru-RU" altLang="ru-RU" sz="2400" b="1" dirty="0" smtClean="0">
                <a:latin typeface="Times New Roman" panose="02020603050405020304" pitchFamily="18" charset="0"/>
                <a:ea typeface="Verdana" panose="020B0604030504040204" pitchFamily="34" charset="0"/>
                <a:cs typeface="Times New Roman" panose="02020603050405020304" pitchFamily="18" charset="0"/>
              </a:rPr>
              <a:t> сигнализации</a:t>
            </a:r>
            <a:endParaRPr lang="ru-RU" altLang="ru-RU" sz="24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8" name="Прямоугольник 1"/>
          <p:cNvSpPr>
            <a:spLocks noChangeArrowheads="1"/>
          </p:cNvSpPr>
          <p:nvPr/>
        </p:nvSpPr>
        <p:spPr bwMode="auto">
          <a:xfrm>
            <a:off x="10776521" y="6489700"/>
            <a:ext cx="14154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ru-RU" altLang="ru-RU"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0" name="Прямоугольник 9"/>
          <p:cNvSpPr/>
          <p:nvPr/>
        </p:nvSpPr>
        <p:spPr>
          <a:xfrm>
            <a:off x="402383" y="593746"/>
            <a:ext cx="11387235"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0" y="871538"/>
            <a:ext cx="12192000"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На железнодорожных линиях, где преобладает движение грузовых поездов, используется автоблокировка с трехзначной сигнализацией, на линиях с пригородным движением – АБ с четырехзначной </a:t>
            </a:r>
            <a:r>
              <a:rPr lang="ru-RU" dirty="0" smtClean="0">
                <a:latin typeface="Times New Roman" panose="02020603050405020304" pitchFamily="18" charset="0"/>
                <a:cs typeface="Times New Roman" panose="02020603050405020304" pitchFamily="18" charset="0"/>
              </a:rPr>
              <a:t>сигнализацией.</a:t>
            </a:r>
            <a:endParaRPr lang="ru-RU" dirty="0">
              <a:latin typeface="Times New Roman" panose="02020603050405020304" pitchFamily="18" charset="0"/>
              <a:cs typeface="Times New Roman" panose="02020603050405020304" pitchFamily="18" charset="0"/>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618017"/>
            <a:ext cx="5810250" cy="68580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584" y="4618017"/>
            <a:ext cx="5810250" cy="68580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0" y="1867376"/>
            <a:ext cx="5953124" cy="147732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На перегонах, оборудованных трехзначной АБ, зеленый сигнал проходного светофора указывает машинисту, что впереди свободны как минимум 2-а блок-участка. Желтый сигнал проходного светофора говорит о том, что следующий светофор закрыт (сигнал красный).</a:t>
            </a:r>
          </a:p>
        </p:txBody>
      </p:sp>
      <p:sp>
        <p:nvSpPr>
          <p:cNvPr id="12" name="Прямоугольник 11"/>
          <p:cNvSpPr/>
          <p:nvPr/>
        </p:nvSpPr>
        <p:spPr>
          <a:xfrm>
            <a:off x="6266584" y="1867376"/>
            <a:ext cx="5941620" cy="2308324"/>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На перегонах, оборудованных четырехзначной АБ, зеленый сигнал проходного светофора говорит о том, что впереди свободны три и более блок-участков. Если одновременно горят: один желтый и один зеленый, то это означает, что впереди свободно два блок-участка. Ну и соответственно, один желтый – говорит о том, что свободен один блок-участок и следующий проходной светофор закрыт (красный).</a:t>
            </a:r>
          </a:p>
        </p:txBody>
      </p:sp>
    </p:spTree>
    <p:custDataLst>
      <p:tags r:id="rId1"/>
    </p:custDataLst>
    <p:extLst>
      <p:ext uri="{BB962C8B-B14F-4D97-AF65-F5344CB8AC3E}">
        <p14:creationId xmlns:p14="http://schemas.microsoft.com/office/powerpoint/2010/main" val="2180095908"/>
      </p:ext>
    </p:extLst>
  </p:cSld>
  <p:clrMapOvr>
    <a:masterClrMapping/>
  </p:clrMapOvr>
  <mc:AlternateContent xmlns:mc="http://schemas.openxmlformats.org/markup-compatibility/2006" xmlns:p14="http://schemas.microsoft.com/office/powerpoint/2010/main">
    <mc:Choice Requires="p14">
      <p:transition spd="slow" p14:dur="1500" advTm="55293">
        <p14:window dir="vert"/>
      </p:transition>
    </mc:Choice>
    <mc:Fallback xmlns="">
      <p:transition spd="slow" advTm="552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fade">
                                      <p:cBhvr>
                                        <p:cTn id="14" dur="1000"/>
                                        <p:tgtEl>
                                          <p:spTgt spid="7173"/>
                                        </p:tgtEl>
                                      </p:cBhvr>
                                    </p:animEffect>
                                    <p:anim calcmode="lin" valueType="num">
                                      <p:cBhvr>
                                        <p:cTn id="15" dur="1000" fill="hold"/>
                                        <p:tgtEl>
                                          <p:spTgt spid="7173"/>
                                        </p:tgtEl>
                                        <p:attrNameLst>
                                          <p:attrName>ppt_x</p:attrName>
                                        </p:attrNameLst>
                                      </p:cBhvr>
                                      <p:tavLst>
                                        <p:tav tm="0">
                                          <p:val>
                                            <p:strVal val="#ppt_x"/>
                                          </p:val>
                                        </p:tav>
                                        <p:tav tm="100000">
                                          <p:val>
                                            <p:strVal val="#ppt_x"/>
                                          </p:val>
                                        </p:tav>
                                      </p:tavLst>
                                    </p:anim>
                                    <p:anim calcmode="lin" valueType="num">
                                      <p:cBhvr>
                                        <p:cTn id="16"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984" objId="6"/>
        <p14:stopEvt time="55293" objId="6"/>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1" y="0"/>
            <a:ext cx="12192000" cy="871538"/>
          </a:xfrm>
          <a:prstGeom prst="rect">
            <a:avLst/>
          </a:prstGeom>
          <a:solidFill>
            <a:schemeClr val="bg1">
              <a:lumMod val="75000"/>
            </a:schemeClr>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ru-RU" altLang="ru-RU" sz="2400" b="1" dirty="0">
                <a:latin typeface="Times New Roman" panose="02020603050405020304" pitchFamily="18" charset="0"/>
                <a:ea typeface="Verdana" panose="020B0604030504040204" pitchFamily="34" charset="0"/>
                <a:cs typeface="Times New Roman" panose="02020603050405020304" pitchFamily="18" charset="0"/>
              </a:rPr>
              <a:t>Автоматическая локомотивная сигнализация и </a:t>
            </a:r>
            <a:r>
              <a:rPr lang="ru-RU" altLang="ru-RU" sz="2400" b="1" dirty="0" smtClean="0">
                <a:latin typeface="Times New Roman" panose="02020603050405020304" pitchFamily="18" charset="0"/>
                <a:ea typeface="Verdana" panose="020B0604030504040204" pitchFamily="34" charset="0"/>
                <a:cs typeface="Times New Roman" panose="02020603050405020304" pitchFamily="18" charset="0"/>
              </a:rPr>
              <a:t>автостопы</a:t>
            </a:r>
            <a:endParaRPr lang="ru-RU" altLang="ru-RU" sz="24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0" name="Прямоугольник 9"/>
          <p:cNvSpPr/>
          <p:nvPr/>
        </p:nvSpPr>
        <p:spPr>
          <a:xfrm>
            <a:off x="402383" y="593746"/>
            <a:ext cx="11387235"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 y="871538"/>
            <a:ext cx="12191999" cy="646331"/>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АЛС предназначена для повышения безопасности движения поездов, увеличения пропускной способности линии и улучшения условий труда локомотивных бригад.</a:t>
            </a:r>
          </a:p>
        </p:txBody>
      </p:sp>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5452"/>
          <a:stretch/>
        </p:blipFill>
        <p:spPr bwMode="auto">
          <a:xfrm>
            <a:off x="5718444" y="2344163"/>
            <a:ext cx="6341476" cy="3997136"/>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2" y="1517869"/>
            <a:ext cx="12279087" cy="923330"/>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 условиях плохой видимости сигналов (дождь, туман, снегопад), особенно при наличии кривизны пути и частых переломах профиля, машинист поезда может своевременно не заметить показания светофора, что приведет к проезду запрещающего сигнала.</a:t>
            </a:r>
          </a:p>
        </p:txBody>
      </p:sp>
      <p:sp>
        <p:nvSpPr>
          <p:cNvPr id="13" name="Прямоугольник 12"/>
          <p:cNvSpPr/>
          <p:nvPr/>
        </p:nvSpPr>
        <p:spPr>
          <a:xfrm>
            <a:off x="2" y="2344163"/>
            <a:ext cx="5718443" cy="2585323"/>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Чтобы исключить такие негативные случаи, автоблокировка дополняется АЛС — специальными устройствами, при помощи которых показания путевых светофоров с приближением поезда к ним передаются на светофор локомотива, установленный в кабине машиниста. Устройства АЛС дополняются автостопами, которые тормозят поезд перед закрытым светофором, если сам машинист не примет мер к своевременному торможению.</a:t>
            </a:r>
          </a:p>
        </p:txBody>
      </p:sp>
      <p:sp>
        <p:nvSpPr>
          <p:cNvPr id="14" name="Прямоугольник 13"/>
          <p:cNvSpPr/>
          <p:nvPr/>
        </p:nvSpPr>
        <p:spPr>
          <a:xfrm>
            <a:off x="-1" y="4959365"/>
            <a:ext cx="5718445" cy="147732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Систему АЛС дополняют устройством для проверки бдительности машиниста и контроля скорости движения поезда, а в наиболее совершенных системах — устройствами автоматического регулирования скорости.</a:t>
            </a:r>
          </a:p>
        </p:txBody>
      </p:sp>
    </p:spTree>
    <p:custDataLst>
      <p:tags r:id="rId1"/>
    </p:custDataLst>
    <p:extLst>
      <p:ext uri="{BB962C8B-B14F-4D97-AF65-F5344CB8AC3E}">
        <p14:creationId xmlns:p14="http://schemas.microsoft.com/office/powerpoint/2010/main" val="3990306851"/>
      </p:ext>
    </p:extLst>
  </p:cSld>
  <p:clrMapOvr>
    <a:masterClrMapping/>
  </p:clrMapOvr>
  <mc:AlternateContent xmlns:mc="http://schemas.openxmlformats.org/markup-compatibility/2006" xmlns:p14="http://schemas.microsoft.com/office/powerpoint/2010/main">
    <mc:Choice Requires="p14">
      <p:transition spd="slow" p14:dur="1500" advTm="55293">
        <p14:window dir="vert"/>
      </p:transition>
    </mc:Choice>
    <mc:Fallback xmlns="">
      <p:transition spd="slow" advTm="552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ircle(in)">
                                      <p:cBhvr>
                                        <p:cTn id="7" dur="1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984" objId="6"/>
        <p14:stopEvt time="55293" objId="6"/>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4.2"/>
</p:tagLst>
</file>

<file path=ppt/tags/tag2.xml><?xml version="1.0" encoding="utf-8"?>
<p:tagLst xmlns:a="http://schemas.openxmlformats.org/drawingml/2006/main" xmlns:r="http://schemas.openxmlformats.org/officeDocument/2006/relationships" xmlns:p="http://schemas.openxmlformats.org/presentationml/2006/main">
  <p:tag name="TIMING" val="|4.6"/>
</p:tagLst>
</file>

<file path=ppt/tags/tag3.xml><?xml version="1.0" encoding="utf-8"?>
<p:tagLst xmlns:a="http://schemas.openxmlformats.org/drawingml/2006/main" xmlns:r="http://schemas.openxmlformats.org/officeDocument/2006/relationships" xmlns:p="http://schemas.openxmlformats.org/presentationml/2006/main">
  <p:tag name="TIMING" val="|0.9"/>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0.9"/>
</p:tagLst>
</file>

<file path=ppt/tags/tag6.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1361</Words>
  <Application>Microsoft Office PowerPoint</Application>
  <PresentationFormat>Широкоэкранный</PresentationFormat>
  <Paragraphs>61</Paragraphs>
  <Slides>11</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Calibri Light</vt:lpstr>
      <vt:lpstr>Times New Roman</vt:lpstr>
      <vt:lpstr>Verdana</vt:lpstr>
      <vt:lpstr>Wingdings</vt:lpstr>
      <vt:lpstr>Тема Office</vt:lpstr>
      <vt:lpstr>Общий курс железных дорог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Общий курс железных дорог</dc:title>
  <dc:creator>Acer</dc:creator>
  <cp:lastModifiedBy>RGUPS</cp:lastModifiedBy>
  <cp:revision>71</cp:revision>
  <dcterms:created xsi:type="dcterms:W3CDTF">2019-10-21T17:59:29Z</dcterms:created>
  <dcterms:modified xsi:type="dcterms:W3CDTF">2020-03-20T07:55:03Z</dcterms:modified>
</cp:coreProperties>
</file>