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13"/>
  </p:notesMasterIdLst>
  <p:sldIdLst>
    <p:sldId id="307" r:id="rId2"/>
    <p:sldId id="308" r:id="rId3"/>
    <p:sldId id="315" r:id="rId4"/>
    <p:sldId id="311" r:id="rId5"/>
    <p:sldId id="312" r:id="rId6"/>
    <p:sldId id="313" r:id="rId7"/>
    <p:sldId id="316" r:id="rId8"/>
    <p:sldId id="326" r:id="rId9"/>
    <p:sldId id="314" r:id="rId10"/>
    <p:sldId id="327" r:id="rId11"/>
    <p:sldId id="325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D60093"/>
    <a:srgbClr val="00FFFF"/>
    <a:srgbClr val="FFFF66"/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>
      <p:cViewPr varScale="1">
        <p:scale>
          <a:sx n="112" d="100"/>
          <a:sy n="112" d="100"/>
        </p:scale>
        <p:origin x="24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C6AD998-B82D-4EAC-9353-B6633BC8A0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096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B67F-607B-403E-9803-F7B8F342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109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340F-12F8-4F71-BD00-A1B6655BA7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14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CAEC-0603-4396-A9D7-B7C4BA6BED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064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55AC-0ACB-4435-B257-585F9F17E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087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0897-1000-4060-AF5B-727B5DA743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08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B0B96-E85B-4356-B151-23AB42C1F9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1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9C498-2E7B-4497-B5C8-08C2389FF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102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6E19-0322-418D-8CD1-FEDCE3F2FD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67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E8869-95FE-4D76-AB6A-3D8EBDF415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264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52BE-8137-4B3C-ADAA-967B8B0B2F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99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8FD96-555F-4863-9AC2-54EAD6905B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D839F4-1B61-4D8E-AB17-13A233353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тит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4"/>
            <a:ext cx="12192000" cy="686289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51384" y="3409554"/>
            <a:ext cx="8429684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altLang="ru-RU" sz="36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Общий курс железных дорог (ОКЖД)</a:t>
            </a:r>
          </a:p>
        </p:txBody>
      </p:sp>
      <p:sp>
        <p:nvSpPr>
          <p:cNvPr id="6" name="Подзаголовок 2">
            <a:extLst/>
          </p:cNvPr>
          <p:cNvSpPr txBox="1">
            <a:spLocks/>
          </p:cNvSpPr>
          <p:nvPr/>
        </p:nvSpPr>
        <p:spPr bwMode="auto">
          <a:xfrm>
            <a:off x="6350" y="4767504"/>
            <a:ext cx="121856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0" fontAlgn="auto">
              <a:spcAft>
                <a:spcPts val="0"/>
              </a:spcAft>
              <a:buNone/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транспорте»</a:t>
            </a:r>
            <a:endParaRPr lang="ru-RU" dirty="0"/>
          </a:p>
          <a:p>
            <a:pPr marL="1344613" indent="-1344613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24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>
            <a:extLst/>
          </p:cNvPr>
          <p:cNvSpPr txBox="1">
            <a:spLocks/>
          </p:cNvSpPr>
          <p:nvPr/>
        </p:nvSpPr>
        <p:spPr>
          <a:xfrm>
            <a:off x="119336" y="6482817"/>
            <a:ext cx="3738546" cy="333375"/>
          </a:xfrm>
          <a:prstGeom prst="rect">
            <a:avLst/>
          </a:prstGeom>
        </p:spPr>
        <p:txBody>
          <a:bodyPr anchor="b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Автор: </a:t>
            </a: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к.т.н., доцент </a:t>
            </a:r>
            <a:r>
              <a:rPr lang="ru-RU" sz="16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Репешко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Н.А.</a:t>
            </a:r>
            <a:endParaRPr lang="ru-RU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1671743" y="5432637"/>
            <a:ext cx="8848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Лекция 7.1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Габариты приближения строений на железнодорожном транспорте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1411759" y="78979"/>
            <a:ext cx="9978082" cy="701675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Ростовский государственный университет путей сообщения</a:t>
            </a:r>
          </a:p>
        </p:txBody>
      </p:sp>
      <p:sp>
        <p:nvSpPr>
          <p:cNvPr id="10" name="Прямоугольник 17"/>
          <p:cNvSpPr>
            <a:spLocks noChangeArrowheads="1"/>
          </p:cNvSpPr>
          <p:nvPr/>
        </p:nvSpPr>
        <p:spPr bwMode="auto">
          <a:xfrm>
            <a:off x="6350" y="785813"/>
            <a:ext cx="121856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Кафедра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«Станции и грузовая работа»</a:t>
            </a:r>
            <a:endParaRPr lang="ru-RU" altLang="ru-RU" sz="2200" dirty="0">
              <a:solidFill>
                <a:prstClr val="black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262452"/>
      </p:ext>
    </p:extLst>
  </p:cSld>
  <p:clrMapOvr>
    <a:masterClrMapping/>
  </p:clrMapOvr>
  <p:transition advClick="0" advTm="1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72" y="1166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проверки соблюдения габарита приближения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53331"/>
            <a:ext cx="7177464" cy="4351338"/>
          </a:xfrm>
        </p:spPr>
      </p:pic>
      <p:sp>
        <p:nvSpPr>
          <p:cNvPr id="8" name="Прямоугольник 7"/>
          <p:cNvSpPr/>
          <p:nvPr/>
        </p:nvSpPr>
        <p:spPr>
          <a:xfrm>
            <a:off x="7584726" y="2348880"/>
            <a:ext cx="45561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оси пути до линии приближения строений (вновь строящихся зданий, ограждений, опор контактной сети и линий связи) установлено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3100 мм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66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12192000" cy="8715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372" y="689789"/>
            <a:ext cx="11305256" cy="54784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взят из свободных информационно-справочных источников:</a:t>
            </a:r>
          </a:p>
          <a:p>
            <a:pPr indent="360000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Железные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дороги. Общий курс: Учебник / Ефименко Ю.И., Ковалев В.И., Логинов С.И.; Под ред. Ефименко Ю.И., - 6-е изд., перераб. и доп. - М.:УМЦ ЖДТ, 2014. - 503 с.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Медведева, И.И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 железных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И.И.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206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978-5-907055-93-3.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Ермакова, Т.А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перевозочного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Т.А.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Ермакова.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ДПО «Учебно-методический центр по образованию на железнодорожном транспорте», 2019. – 334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978-5-907055-48-3.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Зубков, В.Н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управление работой станций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узлов: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/ В.Н. Зубков, Н.Н.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Мусиенко.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2016. – 416 c. – ISBN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978-5-89035-892-9.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Правдин, Н.В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Железнодорожные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и узлы (задачи, примеры, расчеты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учеб. пособие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/Н.В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Правдин, А.К.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Ю.И.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ред. Н.В. Правдина и С.П. Вакуленко.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«Учебно-методический центр по образованию на железнодорожном транспорте», 2015. – 649 c. – ISBN 978-5-89035-826-4</a:t>
            </a:r>
          </a:p>
          <a:p>
            <a:pPr marL="514350" indent="288925">
              <a:buFont typeface="Wingdings" panose="05000000000000000000" pitchFamily="2" charset="2"/>
              <a:buChar char="§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9642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-21087" y="0"/>
            <a:ext cx="121920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alt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темы</a:t>
            </a:r>
            <a:endParaRPr lang="ru-RU" altLang="ru-RU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872536"/>
            <a:ext cx="12192000" cy="40934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r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сведения о железнодорожном транспорте. </a:t>
            </a:r>
          </a:p>
          <a:p>
            <a:pPr indent="1970088" eaLnBrk="1" hangingPunct="1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Структура управления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железнодорожным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транспортом.</a:t>
            </a:r>
          </a:p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Стрелочные переводы и стрелочные улицы,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их назначение и устройство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pPr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3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Локомотивы и локомотивное хозяйство</a:t>
            </a:r>
            <a:endParaRPr lang="ru-RU" altLang="ru-RU" sz="20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ru-RU" altLang="ru-RU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Вагоны и вагонное хозяйство</a:t>
            </a:r>
            <a:endParaRPr lang="ru-RU" altLang="ru-RU" sz="20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Раздельные пункты. Понятие о железнодорожных узлах.</a:t>
            </a:r>
            <a:endParaRPr lang="ru-RU" altLang="ru-RU" sz="2000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900113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6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Автоматика и телемеханика и связь на железнодорожном транспорте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Габариты приближения строений на железнодорожном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транспорте. </a:t>
            </a: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Искусственные сооружения.</a:t>
            </a:r>
            <a:r>
              <a:rPr lang="ru-RU" sz="2000" dirty="0"/>
              <a:t> </a:t>
            </a:r>
            <a:endParaRPr lang="ru-RU" sz="2000" dirty="0" smtClean="0"/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7.1 Габариты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строений на железнодорожном транспорте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68513" indent="-184150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7.2 Искусственные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</a:t>
            </a:r>
            <a:endParaRPr lang="ru-RU" altLang="ru-RU" sz="2000" dirty="0" smtClean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068513" indent="-1168400" fontAlgn="auto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8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Электроснабжение железных доро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перевозок и график движения поездов.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84363" indent="-984250" fontAlgn="auto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Материально-техническое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снабжение железных дорог.</a:t>
            </a:r>
            <a:endParaRPr lang="ru-RU" altLang="ru-RU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428974"/>
      </p:ext>
    </p:extLst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1221627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Габарит приближения строений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4275" y="2204864"/>
            <a:ext cx="12167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Габаритом </a:t>
            </a:r>
            <a:r>
              <a:rPr lang="ru-RU" sz="24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приближения строений </a:t>
            </a:r>
            <a:r>
              <a:rPr lang="ru-RU" sz="24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предназначенное для пропуска подвижного состава предельное поперечное перпендикулярное к оси пути очертание, внутрь которого помимо подвижного состава не могут заходить никакие части строений, сооружений и устройств.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12288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 </a:t>
            </a:r>
            <a:r>
              <a:rPr lang="ru-RU" sz="28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«С»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980728"/>
            <a:ext cx="4599709" cy="54864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376" y="2492896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путей, сооружений и устройств общей сети железных дорог и подъездных путей от станции примыкания до территории промышленных предприятий установлен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 приближения строений С.</a:t>
            </a:r>
          </a:p>
        </p:txBody>
      </p:sp>
    </p:spTree>
    <p:extLst>
      <p:ext uri="{BB962C8B-B14F-4D97-AF65-F5344CB8AC3E}">
        <p14:creationId xmlns:p14="http://schemas.microsoft.com/office/powerpoint/2010/main" val="4335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-10363" y="116632"/>
                <a:ext cx="122003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dirty="0" smtClean="0">
                    <a:ln/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Габарит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a:rPr lang="ru-RU" sz="28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2800" b="1" i="1">
                            <a:ln/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ru-RU" sz="2800" b="1" i="1" smtClean="0">
                        <a:ln/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"</m:t>
                    </m:r>
                  </m:oMath>
                </a14:m>
                <a:endParaRPr lang="ru-RU" sz="1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63" y="116632"/>
                <a:ext cx="12200324" cy="523220"/>
              </a:xfrm>
              <a:prstGeom prst="rect">
                <a:avLst/>
              </a:prstGeom>
              <a:blipFill rotWithShape="1"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 descr="Габарит Сп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980728"/>
            <a:ext cx="5486400" cy="550468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20595" y="1988840"/>
                <a:ext cx="6096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путей, сооружений и устройств на территории и между территориями заводов, фабрик, мастерских, депо, речных и морских портов, грузовых дворов, складов и других промышленных предприятий—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С</m:t>
                        </m:r>
                      </m:e>
                      <m:sub>
                        <m:r>
                          <a:rPr lang="ru-RU" sz="2400" b="1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п</m:t>
                        </m:r>
                      </m:sub>
                    </m:sSub>
                    <m:r>
                      <a:rPr lang="ru-RU" sz="2400" b="1" i="1" dirty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95" y="1988840"/>
                <a:ext cx="6096000" cy="2000548"/>
              </a:xfrm>
              <a:prstGeom prst="rect">
                <a:avLst/>
              </a:prstGeom>
              <a:blipFill rotWithShape="1">
                <a:blip r:embed="rId4"/>
                <a:stretch>
                  <a:fillRect l="-1500" r="-1600" b="-6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1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36" y="1124744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</a:rPr>
              <a:t>Габаритом </a:t>
            </a:r>
            <a:r>
              <a:rPr lang="ru-RU" sz="2400" b="1" dirty="0">
                <a:latin typeface="Times New Roman" panose="02020603050405020304" pitchFamily="18" charset="0"/>
              </a:rPr>
              <a:t>подвижного состава </a:t>
            </a:r>
            <a:r>
              <a:rPr lang="ru-RU" sz="2400" b="1" dirty="0" smtClean="0">
                <a:latin typeface="Times New Roman" panose="02020603050405020304" pitchFamily="18" charset="0"/>
              </a:rPr>
              <a:t>(габарит «Т»)</a:t>
            </a:r>
            <a:r>
              <a:rPr lang="ru-RU" sz="2400" dirty="0" smtClean="0">
                <a:latin typeface="Times New Roman" panose="02020603050405020304" pitchFamily="18" charset="0"/>
              </a:rPr>
              <a:t>называется </a:t>
            </a:r>
            <a:r>
              <a:rPr lang="ru-RU" sz="2400" dirty="0">
                <a:latin typeface="Times New Roman" panose="02020603050405020304" pitchFamily="18" charset="0"/>
              </a:rPr>
              <a:t>предельное поперечное (перпендикулярное оси пути) очертание, в котором, не выходя наружу, дол-жен помещаться как груженый, так и порожний подвижной состав, </a:t>
            </a:r>
            <a:r>
              <a:rPr lang="ru-RU" sz="2400" dirty="0" smtClean="0">
                <a:latin typeface="Times New Roman" panose="02020603050405020304" pitchFamily="18" charset="0"/>
              </a:rPr>
              <a:t>расположенный </a:t>
            </a:r>
            <a:r>
              <a:rPr lang="ru-RU" sz="2400" dirty="0">
                <a:latin typeface="Times New Roman" panose="02020603050405020304" pitchFamily="18" charset="0"/>
              </a:rPr>
              <a:t>на прямом горизонтальном пути.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</a:rPr>
              <a:t>Габарит подвижного состава</a:t>
            </a:r>
            <a:endParaRPr lang="ru-RU" sz="2800" b="1" dirty="0"/>
          </a:p>
        </p:txBody>
      </p:sp>
      <p:pic>
        <p:nvPicPr>
          <p:cNvPr id="1026" name="Picture 2" descr="Картинки по запросу габарит подвижного соста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424" y="1015008"/>
            <a:ext cx="5065240" cy="53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3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392" y="1916832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Times New Roman" panose="02020603050405020304" pitchFamily="18" charset="0"/>
              </a:rPr>
              <a:t>Габаритом погрузки </a:t>
            </a:r>
            <a:r>
              <a:rPr lang="ru-RU" sz="2400" dirty="0" smtClean="0">
                <a:latin typeface="Times New Roman" panose="02020603050405020304" pitchFamily="18" charset="0"/>
              </a:rPr>
              <a:t>называется </a:t>
            </a:r>
            <a:r>
              <a:rPr lang="ru-RU" sz="2400" dirty="0">
                <a:latin typeface="Times New Roman" panose="02020603050405020304" pitchFamily="18" charset="0"/>
              </a:rPr>
              <a:t>предельное поперечное (</a:t>
            </a:r>
            <a:r>
              <a:rPr lang="ru-RU" sz="2400" dirty="0" smtClean="0">
                <a:latin typeface="Times New Roman" panose="02020603050405020304" pitchFamily="18" charset="0"/>
              </a:rPr>
              <a:t>перпендикулярное </a:t>
            </a:r>
            <a:r>
              <a:rPr lang="ru-RU" sz="2400" dirty="0">
                <a:latin typeface="Times New Roman" panose="02020603050405020304" pitchFamily="18" charset="0"/>
              </a:rPr>
              <a:t>оси пути) очертание, в котором, не выходя наружу, должен </a:t>
            </a:r>
            <a:r>
              <a:rPr lang="ru-RU" sz="2400" dirty="0" smtClean="0">
                <a:latin typeface="Times New Roman" panose="02020603050405020304" pitchFamily="18" charset="0"/>
              </a:rPr>
              <a:t>размещаться </a:t>
            </a:r>
            <a:r>
              <a:rPr lang="ru-RU" sz="2400" dirty="0">
                <a:latin typeface="Times New Roman" panose="02020603050405020304" pitchFamily="18" charset="0"/>
              </a:rPr>
              <a:t>груз (с учетом упаковки и крепления) на открытом подвижном </a:t>
            </a:r>
            <a:r>
              <a:rPr lang="ru-RU" sz="2400" dirty="0" smtClean="0">
                <a:latin typeface="Times New Roman" panose="02020603050405020304" pitchFamily="18" charset="0"/>
              </a:rPr>
              <a:t>составе </a:t>
            </a:r>
            <a:r>
              <a:rPr lang="ru-RU" sz="2400" dirty="0">
                <a:latin typeface="Times New Roman" panose="02020603050405020304" pitchFamily="18" charset="0"/>
              </a:rPr>
              <a:t>при нахождении его на прямом горизонтальном пути.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8925" y="1166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Габарит погрузки </a:t>
            </a:r>
            <a:endParaRPr lang="ru-RU" sz="2800" b="1" dirty="0"/>
          </a:p>
        </p:txBody>
      </p:sp>
      <p:sp>
        <p:nvSpPr>
          <p:cNvPr id="5" name="AutoShape 2" descr="Картинки по запросу габарит погрузки"/>
          <p:cNvSpPr>
            <a:spLocks noChangeAspect="1" noChangeArrowheads="1"/>
          </p:cNvSpPr>
          <p:nvPr/>
        </p:nvSpPr>
        <p:spPr bwMode="auto">
          <a:xfrm>
            <a:off x="6719392" y="1316082"/>
            <a:ext cx="2345704" cy="23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92" y="1052736"/>
            <a:ext cx="5472608" cy="53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09" y="1124744"/>
            <a:ext cx="8362931" cy="4351338"/>
          </a:xfrm>
        </p:spPr>
      </p:pic>
      <p:sp>
        <p:nvSpPr>
          <p:cNvPr id="5" name="Прямоугольник 4"/>
          <p:cNvSpPr/>
          <p:nvPr/>
        </p:nvSpPr>
        <p:spPr>
          <a:xfrm>
            <a:off x="-28925" y="116632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Габарит погрузки 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0511" y="5589240"/>
            <a:ext cx="101531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Габаритные ворота для проверки габаритности грузов (лес на платформах)</a:t>
            </a:r>
          </a:p>
        </p:txBody>
      </p:sp>
    </p:spTree>
    <p:extLst>
      <p:ext uri="{BB962C8B-B14F-4D97-AF65-F5344CB8AC3E}">
        <p14:creationId xmlns:p14="http://schemas.microsoft.com/office/powerpoint/2010/main" val="4100665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1304" y="117388"/>
            <a:ext cx="12213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проверки соблюдения габарита приближения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2636912"/>
            <a:ext cx="10515600" cy="1215206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 приближения строений периодически проверяют, пропуская по участку платформу с установленной на ней габаритной рамой, имеющей очертание габарита приближения строений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Сплошная проверка в тоннелях проводится ежегодно, а по главным путям – не реже одного раза в пять лет.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рамы имеет отгибающиеся части, которые при соприкосновении с сооружением указывают на нарушение габаритных размеров.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30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CB2EA6F-98E7-4D2A-9E0F-52702281033C}" vid="{950C0F12-49E9-47AB-984F-F2D20D69A75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2892</TotalTime>
  <Words>367</Words>
  <Application>Microsoft Office PowerPoint</Application>
  <PresentationFormat>Широкоэкранный</PresentationFormat>
  <Paragraphs>45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Verdana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Габарит приближения строений периодически проверяют, пропуская по участку платформу с установленной на ней габаритной рамой, имеющей очертание габарита приближения строений Сплошная проверка в тоннелях проводится ежегодно, а по главным путям – не реже одного раза в пять лет. Конструкция рамы имеет отгибающиеся части, которые при соприкосновении с сооружением указывают на нарушение габаритных размеров.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Александра</dc:creator>
  <cp:lastModifiedBy>RGUPS</cp:lastModifiedBy>
  <cp:revision>267</cp:revision>
  <dcterms:created xsi:type="dcterms:W3CDTF">2011-11-04T21:03:41Z</dcterms:created>
  <dcterms:modified xsi:type="dcterms:W3CDTF">2020-03-20T07:52:56Z</dcterms:modified>
</cp:coreProperties>
</file>