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93" r:id="rId4"/>
    <p:sldId id="258" r:id="rId5"/>
    <p:sldId id="278" r:id="rId6"/>
    <p:sldId id="279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BB73-7E6F-4637-9545-AFEA97306667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A4EE-2953-40C1-AC4A-F208C872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8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E2BE9-DDA5-4EA8-8C2D-6971A7C1FED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0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BF757-4DA3-417C-9FA9-C58FEC6D3D7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5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CB3F6-934D-4A5F-A4ED-BB7F29C579B4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FE1B-DAAD-4BED-91C2-70834D90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497ED6-216A-40AD-A9F8-A96DBD6C0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7C182-30BF-4F50-838D-6EF118B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44B6B-A474-4CD1-B184-4692191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4EA9D-B1E4-45D8-897A-24F8F421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3797B-78B5-41A2-96F3-BF279F84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845FF3-A4C2-4757-AC9A-7416C83F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FC648-CB2B-419C-9271-6D4B22C3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B1A97-5362-4C4B-9D7C-707990B2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765D1-FF46-4D7B-A632-8F1D247A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EA515F-A3D9-4A37-8D69-5676CAE0C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0E905D-3265-45A0-891A-CE1143D65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371EA-47A1-44C1-B32E-7B701E39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98E1F-3B6D-4135-97CC-816F538F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C5533-E832-4C0E-9B7F-7E096B86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BEE7-701F-4EE3-B283-8F0E07E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68B49-B8F1-407A-9555-3EB2E985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AD5B6-EB0D-42F0-B02C-7599C0ED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204D-1C94-4FFA-8C6E-1DC15C86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9E274-F8B5-4C52-BB21-5527A7B0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7985-FAFC-44E8-903A-2326D5A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FE7D5-61FB-4436-92D6-430E57F0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8E9C-2169-4024-B3C0-5FC43696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C9683-3E28-43C2-BB85-F34C49F7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D78A2-D9E9-40ED-BA1C-9FD62DA6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4F38-D413-4F01-BB55-5575F67A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70AC1-2D27-4590-9AA2-2D72AF302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7D9CC-3C9B-4749-B63C-C360D1451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5BC08-BA43-439F-B4BB-5C783BAB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2A654-EB35-4657-A2E3-C4090E7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5CD3F-ABE3-4406-BE52-CF645ADC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49AEE-4EB5-4FDB-BC9D-6022D138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74A62-580B-41DA-8528-BB4D587D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3E478-AAE4-49C9-A653-6A65FBAD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32A1B-34D1-4A83-AD06-678590B94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C99235-E759-4B3A-9E1F-4A61C169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E7C03-35AB-43DF-B8FD-816B06B3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50643D-5DD1-4077-9429-714A1D60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389114-733A-4898-97CC-9E81E2E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8209A-D3DD-4B28-B88C-FC78C6FA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0D0DD-13D3-460D-B778-2C9A8849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05AD7E-8E57-4BF4-8937-F3090A8C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E2586F-7F30-4BBF-95E5-C8E4F4C6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0C297E-7998-4D7B-95B8-C2DC4A5C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3461EB-5C3B-43BC-B74E-1B19D58E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412BB-0224-4DD7-8693-B1F993E1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FDB3-B05C-4ECB-B434-4843E001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84078-D807-4F53-9857-6756EFE0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765BB-BFEE-4FBB-840F-3A5849AD8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F9455-1AB8-4F94-9468-B9F23C7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35A02-F1F1-487B-8AEF-AEF8205A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47978-8D08-4893-86AB-1025528E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E0C6A-1891-4E80-9BDF-0928CFC5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E86FDC-CDCB-4066-B172-FF71A8641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563310-88CC-4326-B304-DC9B0DBD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F4D8-20DC-4F9D-AB01-9E7F3D9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6F832-0F0D-46FD-9FDF-B1F8D01D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CA56CE-EE96-4AB3-B043-4CEE0697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78DF3-91F6-44E7-B7B7-4D06CC63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20DD2-7370-410F-83CF-E5FFA43B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06370-4C09-44E3-B551-BBE221DD0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477C9-F9A6-4073-A460-1D4754589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68A3C-2860-4D57-84E5-FC5DC04D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39416" y="3417895"/>
            <a:ext cx="8136904" cy="8747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курс железных дорог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55821"/>
            <a:ext cx="12191999" cy="8651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«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Электроснабжение железных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дорог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2288" indent="-1792288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50" y="134938"/>
            <a:ext cx="12185650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3079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«Станция и грузовая работа»</a:t>
            </a:r>
            <a:endParaRPr lang="ru-RU" altLang="ru-RU" sz="2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68559" y="5426306"/>
            <a:ext cx="5654881" cy="40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8.1 Электроснабжение железных дорог.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6339719"/>
            <a:ext cx="322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к.т.н., доцент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Репешко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739">
        <p14:ferris dir="l"/>
      </p:transition>
    </mc:Choice>
    <mc:Fallback xmlns="">
      <p:transition spd="slow" advTm="19739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973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959093"/>
            <a:ext cx="12192000" cy="42473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7200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железнодорожном транспорте. </a:t>
            </a:r>
          </a:p>
          <a:p>
            <a:pPr indent="1970088" eaLnBrk="1" hangingPunct="1"/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управления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железнодорожным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транспортом.</a:t>
            </a:r>
          </a:p>
          <a:p>
            <a:pPr eaLnBrk="1" hangingPunct="1"/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Стрелочные переводы и стрелочные улицы,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назначение и устройство</a:t>
            </a:r>
            <a:r>
              <a:rPr lang="ru-RU" sz="22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Локомотивы и локомотивное хозяйство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25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Вагоны и вагонное хозяйство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Автоматика и телемеханика и связь на железнодорожном транспорте</a:t>
            </a:r>
            <a:endParaRPr lang="ru-RU" altLang="ru-RU" sz="225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транспорте.</a:t>
            </a:r>
          </a:p>
          <a:p>
            <a:pPr marL="2068513" indent="-184150" fontAlgn="auto">
              <a:spcAft>
                <a:spcPts val="0"/>
              </a:spcAft>
              <a:defRPr/>
            </a:pP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Искусственные сооружения.</a:t>
            </a:r>
            <a:r>
              <a:rPr lang="ru-RU" sz="2250" dirty="0"/>
              <a:t> </a:t>
            </a:r>
            <a:endParaRPr lang="ru-RU" sz="2250" dirty="0" smtClean="0"/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перевозок и график движения </a:t>
            </a:r>
            <a:r>
              <a:rPr lang="ru-RU" sz="225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поездов.Материально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-техническое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снабжение железных дорог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Лекция 8.1.</a:t>
            </a:r>
            <a:r>
              <a:rPr lang="ru-RU" sz="22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Электроснабжение железных доро</a:t>
            </a:r>
            <a:r>
              <a:rPr lang="ru-RU" sz="22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endParaRPr lang="ru-RU" altLang="ru-RU" sz="225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198">
        <p14:ferris dir="l"/>
      </p:transition>
    </mc:Choice>
    <mc:Fallback xmlns="">
      <p:transition spd="slow" advTm="20198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Электроснабжение железных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дорог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715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электрифицированных железных дорог 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и устройства, составляющие ее внешнюю часть (тепловые, гидравлические и атомные электростанции, линии электропередачи) и тяговую часть (тяговые подстанции, контактная сеть, рельсовая цепь, питающая и отсасывающая линии).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31" y="871538"/>
            <a:ext cx="5522026" cy="5915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4279" y="3194462"/>
            <a:ext cx="6272151" cy="230832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«Общий вид электрифицированной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постоянного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 и питающих её устройств: 1- электростанция; 2 – повышающий трансформатор; 3 – высоковольтный выключатель; 4 – линия электропередачи; 5 – тяговая подстанция; 6 – блок быстродействующих выключателей и разъединителей; 7 – отсасывающая линия; 8 – питающая линия; 9 – выпрямитель; 10 – тяговый трансформатор; 11 – высоковольтный выключатель; 12 – разрядник.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12031" y="4569031"/>
            <a:ext cx="9975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6106">
        <p14:ferris dir="l"/>
      </p:transition>
    </mc:Choice>
    <mc:Fallback xmlns="">
      <p:transition spd="slow" advTm="56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56106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" y="0"/>
            <a:ext cx="12192000" cy="8932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Электроснабжение железных дорог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6" y="1451438"/>
            <a:ext cx="6337465" cy="4211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0" y="893298"/>
            <a:ext cx="58545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Электростанции вырабатывают трехфазный ток напряжением 220-380 В, который затем повышают на подстанциях для передачи на большие расстояния.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потребления электроэнергии напряжение понижают на трансформаторных подстанциях до 220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подают в районные сети высокого напряжения, к которым подключены потребители электроэнергии, в том числе и тяговые подстанции электрифицированных железных дорог, питающие контактную сеть.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Электрифицированные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дороги России работают на постоянном или однофазном переменном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токе. Относительно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напряжениеявляется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 недостатком системы постоянного тока. Для поддержания нужного уровня напряжения на токоприемниках локомотивов тяговые подстанции размещают на расстоянии 10-25 км. На линиях с большой грузонапряженностью и интенсивным пассажирским движением приходится не только уменьшать расстояние между подстанциями, но и увеличивать сечение контактной сети (подвешивают дополнительный контактный провод).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599">
        <p14:ferris dir="l"/>
      </p:transition>
    </mc:Choice>
    <mc:Fallback xmlns="">
      <p:transition spd="slow" advTm="33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32857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33" y="3168446"/>
            <a:ext cx="5086251" cy="3346868"/>
          </a:xfrm>
          <a:prstGeom prst="rect">
            <a:avLst/>
          </a:prstGeom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диспетчерского контроля и управления движением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28" y="5682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60122"/>
            <a:ext cx="5925789" cy="395250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925787" y="86012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диспетчерского контроля за движением поездов (ДК) применяют на участках, оборудованных АБ, для передачи информации поездному диспетчеру об установленном направлении движения (на участках однопутной блокировки), о занятости блок-участков, главных и приемоотправочных путей промежуточных станций, показаниях входных и выходных светофоров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4805057"/>
            <a:ext cx="7564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железных дорогах применяют систему частотного диспетчерского контроля (ЧДК). Она включает в себя устройства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телеконтроля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информирующие о состоянии перегонов в пределах диспетчерского круга. С перегонов информация о состоянии контролируемых объектов по специально выделенным проводам сначала передается на промежуточные станции, а затем по цепи ДК поступает на центральный диспетчерский пункт.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1031">
        <p14:ferris dir="l"/>
      </p:transition>
    </mc:Choice>
    <mc:Fallback xmlns="">
      <p:transition spd="slow" advTm="101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10063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Поездная диспетчерская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связь 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09"/>
          <a:stretch/>
        </p:blipFill>
        <p:spPr bwMode="auto">
          <a:xfrm>
            <a:off x="5153891" y="3158836"/>
            <a:ext cx="7038109" cy="36100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871538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Поездная диспетчерская связь предназначена для руководства движением поездов в пределах участка и связывает диспетчера участка ( ДНЦ) с дежурными по станциям, маневровыми диспетчерами, дежурными по депо и дежурным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энергодиспетчером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Поездная диспетчерская связь организуется по двум кругам ПДС1 и ПДС2, относящимся к диспетчерам участков АБ и БВ. Распорядительные станции РС1 и РС2 находятся в отделении на станции 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поездной диспетчерской связи аппараты всех станций включены параллельно в одну двухпроводную цепь, так как практически невозможно соединять каждую станцию отдельной парой проводов с диспетчером. Однако если в провода включить обычные телефонные аппараты, то вызвать одну из станций, не тревожа звонком остальных, было бы диспетчеру невозможно. 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2" y="3349983"/>
            <a:ext cx="51340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провода поездной диспетчерской связи допускается включение только телефонов дежурных по станциям, операторов, дежурных по локомотивным депо, тяговым подстанциям и локомотивных диспетчеров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провода поездной диспетчерской связи допускается включение только телефонов дежурных по станциям, операторов, дежурных по локомотивным депо, подменным пунктам, тяговым подстанциям,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энергодиспетчеров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локомотивных диспетчеров.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9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034">
        <p14:ferris dir="l"/>
      </p:transition>
    </mc:Choice>
    <mc:Fallback xmlns=""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Поездная диспетчерская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связь 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71538"/>
            <a:ext cx="6086475" cy="3248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" y="87153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неисправности поездной диспетчерской связи движение поездов производится без участия поездного диспетчера. Связь о движении поездов осуществляется непосредственно между дежурными по станциям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неисправности поездной диспетчерской связи поездной диспетчер и дежурные по станциям делают соответствующие записи в журнале диспетчерских распоряжений.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поездной диспетчерской связи применяются двухпроводные воздушные стальные цепи с проводами диаметром 5 мм, кабельные цепи с жилами диаметром 1 05 и 1 2 мм и телефонные каналы тональной частоты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9525" y="454967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поездной диспетчерской связи применяют двухпроводные стальные воздушные и кабельные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пупинизирован-ные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непупинизированные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цепи. В цепь ПДС включают одну распорядительную установку и до 20 установок промежуточных пунктов. Распорядительные установки, вызываемые распорядительными станциями, размещают в отделениях дороги. Установки промежуточных станций, называемые промежуточными пунктами, размещают у ДСП, операторов и других перечисленных лиц. Распорядительная станция простейшей цепи ПДС ( рис. 1) состоит из переговорных приборов и устройств передачи сигналов избирательного вызова. Переговорные приборы имеют микрофон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усилитель передачи Ус. В нормальном положении включен усилитель приема, благодаря чему диспетчер слышит речевые сигналы, приходящие с линии. Это обеспечивает вызов диспетчера с линии голосом.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4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293">
        <p14:ferris dir="l"/>
      </p:transition>
    </mc:Choice>
    <mc:Fallback xmlns="">
      <p:transition spd="slow" advTm="552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Поездная межстанционная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связь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0776521" y="6489700"/>
            <a:ext cx="1415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383" y="593746"/>
            <a:ext cx="1138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71538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Поездная межстанционная связь (МЖС) предназначена для ведения служебных переговоров по движению поездов между дежурными смежных раздельных пунктов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связь (ПС) необходима для служебных переговоров работников промежуточных станций (разъездов и остановочных пунктов) между собой, а также с работниками участковых станций, отделений дорог и т. 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Поездная радиосвязь (ПРС) применяется для служебных переговоров машинистов поездных локомотивов с поездным диспетчером в пределах диспетчерского участка, с дежурными по станциям в пределах смежных перегонов, а также с машинистами других локомотивов, находящихся на одном и том же перегоне. Преимуществом радиосвязи по сравнению с проводной является то, что она дает возможность вести переговоры с работниками, находящимися в движении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безопасности движения радиосвязь устанавливается у дежурных по переезду. Поездную радиосвязь устраивают в виде сочетания радио- и проводной связи (рисунок). Проводной канал организуют между диспетчерским распорядительным и раздельными пунктами (станциями), а радиоканал — между стационарными радиостанциями (т.е. радиостанциями, устанавливаемыми на станциях) и радиостанциями подвижных единиц, между радиостанциями подвижных единиц, а также между стационарными радиостанциями смежных раздельных пунктов.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69" y="4473607"/>
            <a:ext cx="7156861" cy="23854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0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293">
        <p14:ferris dir="l"/>
      </p:transition>
    </mc:Choice>
    <mc:Fallback xmlns="">
      <p:transition spd="slow" advTm="552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952340"/>
            <a:ext cx="11305256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И.И.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Южаков, Б.Г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оборудования электрических подстанций и сетей: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пособие: в 2 ч. / Б.Г.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Южаков.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2018. – 278 c. – ISBN 978-5-906938-72-5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978-5-906938-93-0.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железнодорожном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для техникумов и колледжей ж.-д. транспорта / М.С.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Москва : ГОУ «Учебно-методический центр по образованию на железнодорожном транспорте», 2009. – 496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978-5-89035-564-5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Лебедев, 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Энергосбережение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промышленности и железнодорожного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В.М. Лебедев, С.В. Приходько, С.В.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Глухов;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В.М. Лебедева.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2017. – 116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978-5-89035-950-6.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572288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1220</Words>
  <Application>Microsoft Office PowerPoint</Application>
  <PresentationFormat>Широкоэкранный</PresentationFormat>
  <Paragraphs>57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Общий курс железных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курс железных дорог</dc:title>
  <dc:creator>Acer</dc:creator>
  <cp:lastModifiedBy>RGUPS</cp:lastModifiedBy>
  <cp:revision>74</cp:revision>
  <dcterms:created xsi:type="dcterms:W3CDTF">2019-10-21T17:59:29Z</dcterms:created>
  <dcterms:modified xsi:type="dcterms:W3CDTF">2020-03-20T07:44:23Z</dcterms:modified>
</cp:coreProperties>
</file>