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93" r:id="rId4"/>
    <p:sldId id="258" r:id="rId5"/>
    <p:sldId id="278" r:id="rId6"/>
    <p:sldId id="279" r:id="rId7"/>
    <p:sldId id="294" r:id="rId8"/>
    <p:sldId id="297" r:id="rId9"/>
    <p:sldId id="295" r:id="rId10"/>
    <p:sldId id="298" r:id="rId11"/>
    <p:sldId id="29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4F7E77-4370-4C74-9503-2FB24803B125}" type="doc">
      <dgm:prSet loTypeId="urn:microsoft.com/office/officeart/2009/3/layout/HorizontalOrganizationChart" loCatId="hierarchy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E384E63-53F2-4E18-A17E-0E135D4D8E90}">
      <dgm:prSet phldrT="[Текст]"/>
      <dgm:spPr/>
      <dgm:t>
        <a:bodyPr/>
        <a:lstStyle/>
        <a:p>
          <a:r>
            <a:rPr lang="ru-RU" dirty="0" smtClean="0"/>
            <a:t>В основу организации перевозочного процесса входят:</a:t>
          </a:r>
          <a:endParaRPr lang="ru-RU" dirty="0"/>
        </a:p>
      </dgm:t>
    </dgm:pt>
    <dgm:pt modelId="{14072450-5002-48E9-8FF8-10F2D7FAB1E9}" type="parTrans" cxnId="{40C64336-80F4-4A3F-AC70-63EC7330BDA2}">
      <dgm:prSet/>
      <dgm:spPr/>
      <dgm:t>
        <a:bodyPr/>
        <a:lstStyle/>
        <a:p>
          <a:endParaRPr lang="ru-RU"/>
        </a:p>
      </dgm:t>
    </dgm:pt>
    <dgm:pt modelId="{0B1E02FA-67F8-41FC-835E-3B1D70034B26}" type="sibTrans" cxnId="{40C64336-80F4-4A3F-AC70-63EC7330BDA2}">
      <dgm:prSet/>
      <dgm:spPr/>
      <dgm:t>
        <a:bodyPr/>
        <a:lstStyle/>
        <a:p>
          <a:endParaRPr lang="ru-RU"/>
        </a:p>
      </dgm:t>
    </dgm:pt>
    <dgm:pt modelId="{6EBB158A-43B8-4F3D-A027-16FADD2A2C6B}" type="asst">
      <dgm:prSet phldrT="[Текст]"/>
      <dgm:spPr/>
      <dgm:t>
        <a:bodyPr/>
        <a:lstStyle/>
        <a:p>
          <a:r>
            <a:rPr lang="ru-RU" dirty="0" smtClean="0"/>
            <a:t>Безусловное обеспечение безопасности движения и сохранности грузов.</a:t>
          </a:r>
          <a:endParaRPr lang="ru-RU" dirty="0"/>
        </a:p>
      </dgm:t>
    </dgm:pt>
    <dgm:pt modelId="{33922B79-6E2D-4844-A51F-FA99463E5332}" type="parTrans" cxnId="{73B746CD-AB37-4391-BBFF-3F564A4E58BD}">
      <dgm:prSet/>
      <dgm:spPr/>
      <dgm:t>
        <a:bodyPr/>
        <a:lstStyle/>
        <a:p>
          <a:endParaRPr lang="ru-RU"/>
        </a:p>
      </dgm:t>
    </dgm:pt>
    <dgm:pt modelId="{C060B694-AFDE-4BFE-B6DE-D213AFDF740C}" type="sibTrans" cxnId="{73B746CD-AB37-4391-BBFF-3F564A4E58BD}">
      <dgm:prSet/>
      <dgm:spPr/>
      <dgm:t>
        <a:bodyPr/>
        <a:lstStyle/>
        <a:p>
          <a:endParaRPr lang="ru-RU"/>
        </a:p>
      </dgm:t>
    </dgm:pt>
    <dgm:pt modelId="{8921E537-8121-409A-8664-38D740CA2408}">
      <dgm:prSet phldrT="[Текст]"/>
      <dgm:spPr/>
      <dgm:t>
        <a:bodyPr/>
        <a:lstStyle/>
        <a:p>
          <a:r>
            <a:rPr lang="ru-RU" dirty="0" smtClean="0"/>
            <a:t>Внедрение современных технологий, научная организация труда и управление во всех звеньях.</a:t>
          </a:r>
          <a:endParaRPr lang="ru-RU" dirty="0"/>
        </a:p>
      </dgm:t>
    </dgm:pt>
    <dgm:pt modelId="{00C88EA8-089D-43A0-A0B5-8FB22A7F6ECF}" type="parTrans" cxnId="{4E8B9EED-7AF4-4FBD-ADD7-DD5DF84AD921}">
      <dgm:prSet/>
      <dgm:spPr/>
      <dgm:t>
        <a:bodyPr/>
        <a:lstStyle/>
        <a:p>
          <a:endParaRPr lang="ru-RU"/>
        </a:p>
      </dgm:t>
    </dgm:pt>
    <dgm:pt modelId="{85AB6382-1D83-48D6-ACDF-DA43AE13405B}" type="sibTrans" cxnId="{4E8B9EED-7AF4-4FBD-ADD7-DD5DF84AD921}">
      <dgm:prSet/>
      <dgm:spPr/>
      <dgm:t>
        <a:bodyPr/>
        <a:lstStyle/>
        <a:p>
          <a:endParaRPr lang="ru-RU"/>
        </a:p>
      </dgm:t>
    </dgm:pt>
    <dgm:pt modelId="{B43E987E-9AA5-44DF-9B77-0A7E0364F061}">
      <dgm:prSet phldrT="[Текст]"/>
      <dgm:spPr/>
      <dgm:t>
        <a:bodyPr/>
        <a:lstStyle/>
        <a:p>
          <a:r>
            <a:rPr lang="ru-RU" dirty="0" smtClean="0"/>
            <a:t>Высокопроизводительное и экономическое использование технических средств.</a:t>
          </a:r>
          <a:endParaRPr lang="ru-RU" dirty="0"/>
        </a:p>
      </dgm:t>
    </dgm:pt>
    <dgm:pt modelId="{5FD216D1-7D16-4172-A077-47B4D33674EF}" type="parTrans" cxnId="{9C62EAB7-3FAC-423B-989A-420C89512A7B}">
      <dgm:prSet/>
      <dgm:spPr/>
      <dgm:t>
        <a:bodyPr/>
        <a:lstStyle/>
        <a:p>
          <a:endParaRPr lang="ru-RU"/>
        </a:p>
      </dgm:t>
    </dgm:pt>
    <dgm:pt modelId="{39FA2ED3-5F08-477B-BECA-8DDBE1CCCE9E}" type="sibTrans" cxnId="{9C62EAB7-3FAC-423B-989A-420C89512A7B}">
      <dgm:prSet/>
      <dgm:spPr/>
      <dgm:t>
        <a:bodyPr/>
        <a:lstStyle/>
        <a:p>
          <a:endParaRPr lang="ru-RU"/>
        </a:p>
      </dgm:t>
    </dgm:pt>
    <dgm:pt modelId="{4FA14434-38D9-4148-BDEB-2248BEF8A816}">
      <dgm:prSet phldrT="[Текст]"/>
      <dgm:spPr/>
      <dgm:t>
        <a:bodyPr/>
        <a:lstStyle/>
        <a:p>
          <a:r>
            <a:rPr lang="ru-RU" dirty="0" smtClean="0"/>
            <a:t>Увязка в работе с другими видами транспортами.</a:t>
          </a:r>
          <a:endParaRPr lang="ru-RU" dirty="0"/>
        </a:p>
      </dgm:t>
    </dgm:pt>
    <dgm:pt modelId="{B1A9C53C-B742-4347-B1D1-B906873AC95C}" type="parTrans" cxnId="{36E39FBC-78E8-461A-A1EE-4BF3A2133C9F}">
      <dgm:prSet/>
      <dgm:spPr/>
      <dgm:t>
        <a:bodyPr/>
        <a:lstStyle/>
        <a:p>
          <a:endParaRPr lang="ru-RU"/>
        </a:p>
      </dgm:t>
    </dgm:pt>
    <dgm:pt modelId="{DF0D4917-483F-47CF-9B65-E274B0F8B1DE}" type="sibTrans" cxnId="{36E39FBC-78E8-461A-A1EE-4BF3A2133C9F}">
      <dgm:prSet/>
      <dgm:spPr/>
      <dgm:t>
        <a:bodyPr/>
        <a:lstStyle/>
        <a:p>
          <a:endParaRPr lang="ru-RU"/>
        </a:p>
      </dgm:t>
    </dgm:pt>
    <dgm:pt modelId="{799B7EE9-7D7A-4A4A-A9B9-64FD22D6A804}" type="pres">
      <dgm:prSet presAssocID="{844F7E77-4370-4C74-9503-2FB24803B1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8F430E-5485-4DFC-BD04-604439D5D8BB}" type="pres">
      <dgm:prSet presAssocID="{FE384E63-53F2-4E18-A17E-0E135D4D8E90}" presName="hierRoot1" presStyleCnt="0">
        <dgm:presLayoutVars>
          <dgm:hierBranch val="init"/>
        </dgm:presLayoutVars>
      </dgm:prSet>
      <dgm:spPr/>
    </dgm:pt>
    <dgm:pt modelId="{1F41DAF6-C620-4D47-932E-B64540361B41}" type="pres">
      <dgm:prSet presAssocID="{FE384E63-53F2-4E18-A17E-0E135D4D8E90}" presName="rootComposite1" presStyleCnt="0"/>
      <dgm:spPr/>
    </dgm:pt>
    <dgm:pt modelId="{381A735C-DA65-48CA-A66E-B0E2B520EE70}" type="pres">
      <dgm:prSet presAssocID="{FE384E63-53F2-4E18-A17E-0E135D4D8E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1B1ACA-B068-4A67-A768-64B664FCD444}" type="pres">
      <dgm:prSet presAssocID="{FE384E63-53F2-4E18-A17E-0E135D4D8E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69C93DF-904D-4583-A87C-66760B7CE5EA}" type="pres">
      <dgm:prSet presAssocID="{FE384E63-53F2-4E18-A17E-0E135D4D8E90}" presName="hierChild2" presStyleCnt="0"/>
      <dgm:spPr/>
    </dgm:pt>
    <dgm:pt modelId="{60788704-490B-4534-9B3F-72B24CD219A2}" type="pres">
      <dgm:prSet presAssocID="{00C88EA8-089D-43A0-A0B5-8FB22A7F6EC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3C4CA4FA-FCB6-4FC0-97DA-F440863B5119}" type="pres">
      <dgm:prSet presAssocID="{8921E537-8121-409A-8664-38D740CA2408}" presName="hierRoot2" presStyleCnt="0">
        <dgm:presLayoutVars>
          <dgm:hierBranch val="init"/>
        </dgm:presLayoutVars>
      </dgm:prSet>
      <dgm:spPr/>
    </dgm:pt>
    <dgm:pt modelId="{F41706DB-AB52-496C-9113-05F72F596985}" type="pres">
      <dgm:prSet presAssocID="{8921E537-8121-409A-8664-38D740CA2408}" presName="rootComposite" presStyleCnt="0"/>
      <dgm:spPr/>
    </dgm:pt>
    <dgm:pt modelId="{66AF9CE5-383B-4DDC-A56C-A9C2E71AC85E}" type="pres">
      <dgm:prSet presAssocID="{8921E537-8121-409A-8664-38D740CA240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29F3A-587A-4FBC-8BAB-D990B9405EC8}" type="pres">
      <dgm:prSet presAssocID="{8921E537-8121-409A-8664-38D740CA2408}" presName="rootConnector" presStyleLbl="node2" presStyleIdx="0" presStyleCnt="3"/>
      <dgm:spPr/>
      <dgm:t>
        <a:bodyPr/>
        <a:lstStyle/>
        <a:p>
          <a:endParaRPr lang="ru-RU"/>
        </a:p>
      </dgm:t>
    </dgm:pt>
    <dgm:pt modelId="{9E499F49-B549-4EA2-BAAF-029379168086}" type="pres">
      <dgm:prSet presAssocID="{8921E537-8121-409A-8664-38D740CA2408}" presName="hierChild4" presStyleCnt="0"/>
      <dgm:spPr/>
    </dgm:pt>
    <dgm:pt modelId="{82FE990F-DE15-44B9-A312-736B835E6FBC}" type="pres">
      <dgm:prSet presAssocID="{8921E537-8121-409A-8664-38D740CA2408}" presName="hierChild5" presStyleCnt="0"/>
      <dgm:spPr/>
    </dgm:pt>
    <dgm:pt modelId="{4968726C-67A2-4469-8210-298CBFA77D6E}" type="pres">
      <dgm:prSet presAssocID="{5FD216D1-7D16-4172-A077-47B4D33674EF}" presName="Name64" presStyleLbl="parChTrans1D2" presStyleIdx="1" presStyleCnt="4"/>
      <dgm:spPr/>
      <dgm:t>
        <a:bodyPr/>
        <a:lstStyle/>
        <a:p>
          <a:endParaRPr lang="ru-RU"/>
        </a:p>
      </dgm:t>
    </dgm:pt>
    <dgm:pt modelId="{AA0D4B45-EABC-4DCC-8E87-45654FD3CE0E}" type="pres">
      <dgm:prSet presAssocID="{B43E987E-9AA5-44DF-9B77-0A7E0364F061}" presName="hierRoot2" presStyleCnt="0">
        <dgm:presLayoutVars>
          <dgm:hierBranch val="init"/>
        </dgm:presLayoutVars>
      </dgm:prSet>
      <dgm:spPr/>
    </dgm:pt>
    <dgm:pt modelId="{8A51470B-0C0D-4920-9307-88507F664E2D}" type="pres">
      <dgm:prSet presAssocID="{B43E987E-9AA5-44DF-9B77-0A7E0364F061}" presName="rootComposite" presStyleCnt="0"/>
      <dgm:spPr/>
    </dgm:pt>
    <dgm:pt modelId="{3E6E8682-7247-48F9-BE47-293B25865EE3}" type="pres">
      <dgm:prSet presAssocID="{B43E987E-9AA5-44DF-9B77-0A7E0364F06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433C6-63FF-41E2-A0BD-67359DA50417}" type="pres">
      <dgm:prSet presAssocID="{B43E987E-9AA5-44DF-9B77-0A7E0364F061}" presName="rootConnector" presStyleLbl="node2" presStyleIdx="1" presStyleCnt="3"/>
      <dgm:spPr/>
      <dgm:t>
        <a:bodyPr/>
        <a:lstStyle/>
        <a:p>
          <a:endParaRPr lang="ru-RU"/>
        </a:p>
      </dgm:t>
    </dgm:pt>
    <dgm:pt modelId="{2C41CEDA-1FD6-464C-B63F-19EC0B1BD1B7}" type="pres">
      <dgm:prSet presAssocID="{B43E987E-9AA5-44DF-9B77-0A7E0364F061}" presName="hierChild4" presStyleCnt="0"/>
      <dgm:spPr/>
    </dgm:pt>
    <dgm:pt modelId="{BE6021AB-FD36-4DF4-92D2-C4316BB9ACDC}" type="pres">
      <dgm:prSet presAssocID="{B43E987E-9AA5-44DF-9B77-0A7E0364F061}" presName="hierChild5" presStyleCnt="0"/>
      <dgm:spPr/>
    </dgm:pt>
    <dgm:pt modelId="{43ABAF93-ADE3-459E-85BE-7A077E2B010B}" type="pres">
      <dgm:prSet presAssocID="{B1A9C53C-B742-4347-B1D1-B906873AC95C}" presName="Name64" presStyleLbl="parChTrans1D2" presStyleIdx="2" presStyleCnt="4"/>
      <dgm:spPr/>
      <dgm:t>
        <a:bodyPr/>
        <a:lstStyle/>
        <a:p>
          <a:endParaRPr lang="ru-RU"/>
        </a:p>
      </dgm:t>
    </dgm:pt>
    <dgm:pt modelId="{63791D57-3896-4131-BFEE-5337DB75BBAC}" type="pres">
      <dgm:prSet presAssocID="{4FA14434-38D9-4148-BDEB-2248BEF8A816}" presName="hierRoot2" presStyleCnt="0">
        <dgm:presLayoutVars>
          <dgm:hierBranch val="init"/>
        </dgm:presLayoutVars>
      </dgm:prSet>
      <dgm:spPr/>
    </dgm:pt>
    <dgm:pt modelId="{291B587E-52C8-462E-8384-7EC6CA1461FF}" type="pres">
      <dgm:prSet presAssocID="{4FA14434-38D9-4148-BDEB-2248BEF8A816}" presName="rootComposite" presStyleCnt="0"/>
      <dgm:spPr/>
    </dgm:pt>
    <dgm:pt modelId="{434FC179-73F6-4B2B-BAB5-F559D3EEABE9}" type="pres">
      <dgm:prSet presAssocID="{4FA14434-38D9-4148-BDEB-2248BEF8A81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13F96-A9A9-4832-B681-CB24A055D22C}" type="pres">
      <dgm:prSet presAssocID="{4FA14434-38D9-4148-BDEB-2248BEF8A816}" presName="rootConnector" presStyleLbl="node2" presStyleIdx="2" presStyleCnt="3"/>
      <dgm:spPr/>
      <dgm:t>
        <a:bodyPr/>
        <a:lstStyle/>
        <a:p>
          <a:endParaRPr lang="ru-RU"/>
        </a:p>
      </dgm:t>
    </dgm:pt>
    <dgm:pt modelId="{55107D98-0F8F-43B6-8329-7F9F031A1823}" type="pres">
      <dgm:prSet presAssocID="{4FA14434-38D9-4148-BDEB-2248BEF8A816}" presName="hierChild4" presStyleCnt="0"/>
      <dgm:spPr/>
    </dgm:pt>
    <dgm:pt modelId="{C4243786-87D2-429B-9C9F-44F71B3D543A}" type="pres">
      <dgm:prSet presAssocID="{4FA14434-38D9-4148-BDEB-2248BEF8A816}" presName="hierChild5" presStyleCnt="0"/>
      <dgm:spPr/>
    </dgm:pt>
    <dgm:pt modelId="{CE95E4E8-F02C-4B3D-B56A-D25DF8F5AC6A}" type="pres">
      <dgm:prSet presAssocID="{FE384E63-53F2-4E18-A17E-0E135D4D8E90}" presName="hierChild3" presStyleCnt="0"/>
      <dgm:spPr/>
    </dgm:pt>
    <dgm:pt modelId="{647C1C84-AE87-4970-BBDC-DC6A3EC9E062}" type="pres">
      <dgm:prSet presAssocID="{33922B79-6E2D-4844-A51F-FA99463E5332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1591AB84-16DA-42B2-9F89-06091C034A7D}" type="pres">
      <dgm:prSet presAssocID="{6EBB158A-43B8-4F3D-A027-16FADD2A2C6B}" presName="hierRoot3" presStyleCnt="0">
        <dgm:presLayoutVars>
          <dgm:hierBranch val="init"/>
        </dgm:presLayoutVars>
      </dgm:prSet>
      <dgm:spPr/>
    </dgm:pt>
    <dgm:pt modelId="{8C746469-9332-4A33-A71F-2F6B3C9B48A6}" type="pres">
      <dgm:prSet presAssocID="{6EBB158A-43B8-4F3D-A027-16FADD2A2C6B}" presName="rootComposite3" presStyleCnt="0"/>
      <dgm:spPr/>
    </dgm:pt>
    <dgm:pt modelId="{68CDDD37-A90C-4F93-8BCA-C41DD22EC400}" type="pres">
      <dgm:prSet presAssocID="{6EBB158A-43B8-4F3D-A027-16FADD2A2C6B}" presName="rootText3" presStyleLbl="asst1" presStyleIdx="0" presStyleCnt="1" custLinFactNeighborX="0" custLinFactNeighborY="-260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22891-EDE8-4BF2-AFA3-9FF4F8D0DEDE}" type="pres">
      <dgm:prSet presAssocID="{6EBB158A-43B8-4F3D-A027-16FADD2A2C6B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862F2EA-C033-4D53-BE10-7382B083D3E1}" type="pres">
      <dgm:prSet presAssocID="{6EBB158A-43B8-4F3D-A027-16FADD2A2C6B}" presName="hierChild6" presStyleCnt="0"/>
      <dgm:spPr/>
    </dgm:pt>
    <dgm:pt modelId="{1213E10B-3CA4-447F-B3F3-8919C26C4652}" type="pres">
      <dgm:prSet presAssocID="{6EBB158A-43B8-4F3D-A027-16FADD2A2C6B}" presName="hierChild7" presStyleCnt="0"/>
      <dgm:spPr/>
    </dgm:pt>
  </dgm:ptLst>
  <dgm:cxnLst>
    <dgm:cxn modelId="{50745C4F-79A1-4E50-9F1E-A18CA778CB8A}" type="presOf" srcId="{8921E537-8121-409A-8664-38D740CA2408}" destId="{66AF9CE5-383B-4DDC-A56C-A9C2E71AC85E}" srcOrd="0" destOrd="0" presId="urn:microsoft.com/office/officeart/2009/3/layout/HorizontalOrganizationChart"/>
    <dgm:cxn modelId="{020FAEAD-FA02-489F-8449-4665FE136F82}" type="presOf" srcId="{FE384E63-53F2-4E18-A17E-0E135D4D8E90}" destId="{CD1B1ACA-B068-4A67-A768-64B664FCD444}" srcOrd="1" destOrd="0" presId="urn:microsoft.com/office/officeart/2009/3/layout/HorizontalOrganizationChart"/>
    <dgm:cxn modelId="{102DAAE1-4C66-4802-B1B1-D53621907608}" type="presOf" srcId="{6EBB158A-43B8-4F3D-A027-16FADD2A2C6B}" destId="{68CDDD37-A90C-4F93-8BCA-C41DD22EC400}" srcOrd="0" destOrd="0" presId="urn:microsoft.com/office/officeart/2009/3/layout/HorizontalOrganizationChart"/>
    <dgm:cxn modelId="{DEE23511-90D4-46A2-A702-77815E33623A}" type="presOf" srcId="{6EBB158A-43B8-4F3D-A027-16FADD2A2C6B}" destId="{92522891-EDE8-4BF2-AFA3-9FF4F8D0DEDE}" srcOrd="1" destOrd="0" presId="urn:microsoft.com/office/officeart/2009/3/layout/HorizontalOrganizationChart"/>
    <dgm:cxn modelId="{9FD6EB8D-2537-4D11-8F6F-9E2F4BCC228C}" type="presOf" srcId="{B1A9C53C-B742-4347-B1D1-B906873AC95C}" destId="{43ABAF93-ADE3-459E-85BE-7A077E2B010B}" srcOrd="0" destOrd="0" presId="urn:microsoft.com/office/officeart/2009/3/layout/HorizontalOrganizationChart"/>
    <dgm:cxn modelId="{2BC38F64-0BF9-4363-B7DF-51A199FBE322}" type="presOf" srcId="{844F7E77-4370-4C74-9503-2FB24803B125}" destId="{799B7EE9-7D7A-4A4A-A9B9-64FD22D6A804}" srcOrd="0" destOrd="0" presId="urn:microsoft.com/office/officeart/2009/3/layout/HorizontalOrganizationChart"/>
    <dgm:cxn modelId="{E223BD42-E877-4688-9ADD-A0E213B9841B}" type="presOf" srcId="{4FA14434-38D9-4148-BDEB-2248BEF8A816}" destId="{434FC179-73F6-4B2B-BAB5-F559D3EEABE9}" srcOrd="0" destOrd="0" presId="urn:microsoft.com/office/officeart/2009/3/layout/HorizontalOrganizationChart"/>
    <dgm:cxn modelId="{81FD62E1-2047-4CFA-A4E3-9E0BBF1B1B92}" type="presOf" srcId="{B43E987E-9AA5-44DF-9B77-0A7E0364F061}" destId="{3E6E8682-7247-48F9-BE47-293B25865EE3}" srcOrd="0" destOrd="0" presId="urn:microsoft.com/office/officeart/2009/3/layout/HorizontalOrganizationChart"/>
    <dgm:cxn modelId="{4E8B9EED-7AF4-4FBD-ADD7-DD5DF84AD921}" srcId="{FE384E63-53F2-4E18-A17E-0E135D4D8E90}" destId="{8921E537-8121-409A-8664-38D740CA2408}" srcOrd="1" destOrd="0" parTransId="{00C88EA8-089D-43A0-A0B5-8FB22A7F6ECF}" sibTransId="{85AB6382-1D83-48D6-ACDF-DA43AE13405B}"/>
    <dgm:cxn modelId="{1171A503-F375-4102-ADCD-CBF938F5559C}" type="presOf" srcId="{00C88EA8-089D-43A0-A0B5-8FB22A7F6ECF}" destId="{60788704-490B-4534-9B3F-72B24CD219A2}" srcOrd="0" destOrd="0" presId="urn:microsoft.com/office/officeart/2009/3/layout/HorizontalOrganizationChart"/>
    <dgm:cxn modelId="{36E39FBC-78E8-461A-A1EE-4BF3A2133C9F}" srcId="{FE384E63-53F2-4E18-A17E-0E135D4D8E90}" destId="{4FA14434-38D9-4148-BDEB-2248BEF8A816}" srcOrd="3" destOrd="0" parTransId="{B1A9C53C-B742-4347-B1D1-B906873AC95C}" sibTransId="{DF0D4917-483F-47CF-9B65-E274B0F8B1DE}"/>
    <dgm:cxn modelId="{9D9AFCA4-3D9E-453B-90DB-BF0523C579B7}" type="presOf" srcId="{33922B79-6E2D-4844-A51F-FA99463E5332}" destId="{647C1C84-AE87-4970-BBDC-DC6A3EC9E062}" srcOrd="0" destOrd="0" presId="urn:microsoft.com/office/officeart/2009/3/layout/HorizontalOrganizationChart"/>
    <dgm:cxn modelId="{A7E397A3-4A96-4AF8-889D-4AA943AB1676}" type="presOf" srcId="{8921E537-8121-409A-8664-38D740CA2408}" destId="{40729F3A-587A-4FBC-8BAB-D990B9405EC8}" srcOrd="1" destOrd="0" presId="urn:microsoft.com/office/officeart/2009/3/layout/HorizontalOrganizationChart"/>
    <dgm:cxn modelId="{0FD421B8-A071-4F15-95F4-E8D1A1EA8583}" type="presOf" srcId="{B43E987E-9AA5-44DF-9B77-0A7E0364F061}" destId="{0EF433C6-63FF-41E2-A0BD-67359DA50417}" srcOrd="1" destOrd="0" presId="urn:microsoft.com/office/officeart/2009/3/layout/HorizontalOrganizationChart"/>
    <dgm:cxn modelId="{5D218D03-EF9F-4E19-B0DD-EDD4E84E1234}" type="presOf" srcId="{5FD216D1-7D16-4172-A077-47B4D33674EF}" destId="{4968726C-67A2-4469-8210-298CBFA77D6E}" srcOrd="0" destOrd="0" presId="urn:microsoft.com/office/officeart/2009/3/layout/HorizontalOrganizationChart"/>
    <dgm:cxn modelId="{EF3368F6-B2CA-401D-9603-B6EE1B21C1F6}" type="presOf" srcId="{4FA14434-38D9-4148-BDEB-2248BEF8A816}" destId="{4BC13F96-A9A9-4832-B681-CB24A055D22C}" srcOrd="1" destOrd="0" presId="urn:microsoft.com/office/officeart/2009/3/layout/HorizontalOrganizationChart"/>
    <dgm:cxn modelId="{9C62EAB7-3FAC-423B-989A-420C89512A7B}" srcId="{FE384E63-53F2-4E18-A17E-0E135D4D8E90}" destId="{B43E987E-9AA5-44DF-9B77-0A7E0364F061}" srcOrd="2" destOrd="0" parTransId="{5FD216D1-7D16-4172-A077-47B4D33674EF}" sibTransId="{39FA2ED3-5F08-477B-BECA-8DDBE1CCCE9E}"/>
    <dgm:cxn modelId="{73B746CD-AB37-4391-BBFF-3F564A4E58BD}" srcId="{FE384E63-53F2-4E18-A17E-0E135D4D8E90}" destId="{6EBB158A-43B8-4F3D-A027-16FADD2A2C6B}" srcOrd="0" destOrd="0" parTransId="{33922B79-6E2D-4844-A51F-FA99463E5332}" sibTransId="{C060B694-AFDE-4BFE-B6DE-D213AFDF740C}"/>
    <dgm:cxn modelId="{1D74ECAF-D7A8-4779-83B6-2ED80B1BAC87}" type="presOf" srcId="{FE384E63-53F2-4E18-A17E-0E135D4D8E90}" destId="{381A735C-DA65-48CA-A66E-B0E2B520EE70}" srcOrd="0" destOrd="0" presId="urn:microsoft.com/office/officeart/2009/3/layout/HorizontalOrganizationChart"/>
    <dgm:cxn modelId="{40C64336-80F4-4A3F-AC70-63EC7330BDA2}" srcId="{844F7E77-4370-4C74-9503-2FB24803B125}" destId="{FE384E63-53F2-4E18-A17E-0E135D4D8E90}" srcOrd="0" destOrd="0" parTransId="{14072450-5002-48E9-8FF8-10F2D7FAB1E9}" sibTransId="{0B1E02FA-67F8-41FC-835E-3B1D70034B26}"/>
    <dgm:cxn modelId="{F9C85B9F-29E5-4207-9EC9-64CBC859E665}" type="presParOf" srcId="{799B7EE9-7D7A-4A4A-A9B9-64FD22D6A804}" destId="{D48F430E-5485-4DFC-BD04-604439D5D8BB}" srcOrd="0" destOrd="0" presId="urn:microsoft.com/office/officeart/2009/3/layout/HorizontalOrganizationChart"/>
    <dgm:cxn modelId="{245BA30F-815D-4F1C-A132-5BC93F371C6A}" type="presParOf" srcId="{D48F430E-5485-4DFC-BD04-604439D5D8BB}" destId="{1F41DAF6-C620-4D47-932E-B64540361B41}" srcOrd="0" destOrd="0" presId="urn:microsoft.com/office/officeart/2009/3/layout/HorizontalOrganizationChart"/>
    <dgm:cxn modelId="{992DEB09-5F96-49E1-94DB-96DC95224843}" type="presParOf" srcId="{1F41DAF6-C620-4D47-932E-B64540361B41}" destId="{381A735C-DA65-48CA-A66E-B0E2B520EE70}" srcOrd="0" destOrd="0" presId="urn:microsoft.com/office/officeart/2009/3/layout/HorizontalOrganizationChart"/>
    <dgm:cxn modelId="{E1D777FE-7B8E-4FBB-80A6-563DF3D09EBE}" type="presParOf" srcId="{1F41DAF6-C620-4D47-932E-B64540361B41}" destId="{CD1B1ACA-B068-4A67-A768-64B664FCD444}" srcOrd="1" destOrd="0" presId="urn:microsoft.com/office/officeart/2009/3/layout/HorizontalOrganizationChart"/>
    <dgm:cxn modelId="{A307E393-3314-461F-873C-F75EFFC77779}" type="presParOf" srcId="{D48F430E-5485-4DFC-BD04-604439D5D8BB}" destId="{769C93DF-904D-4583-A87C-66760B7CE5EA}" srcOrd="1" destOrd="0" presId="urn:microsoft.com/office/officeart/2009/3/layout/HorizontalOrganizationChart"/>
    <dgm:cxn modelId="{3FCD66D1-B262-4F03-9BFB-2BD54E7DA5E8}" type="presParOf" srcId="{769C93DF-904D-4583-A87C-66760B7CE5EA}" destId="{60788704-490B-4534-9B3F-72B24CD219A2}" srcOrd="0" destOrd="0" presId="urn:microsoft.com/office/officeart/2009/3/layout/HorizontalOrganizationChart"/>
    <dgm:cxn modelId="{985DC7FB-E721-4905-9D6F-F1DF7CEB5FAE}" type="presParOf" srcId="{769C93DF-904D-4583-A87C-66760B7CE5EA}" destId="{3C4CA4FA-FCB6-4FC0-97DA-F440863B5119}" srcOrd="1" destOrd="0" presId="urn:microsoft.com/office/officeart/2009/3/layout/HorizontalOrganizationChart"/>
    <dgm:cxn modelId="{EA82A07C-582A-4B26-BE1E-E520917D8956}" type="presParOf" srcId="{3C4CA4FA-FCB6-4FC0-97DA-F440863B5119}" destId="{F41706DB-AB52-496C-9113-05F72F596985}" srcOrd="0" destOrd="0" presId="urn:microsoft.com/office/officeart/2009/3/layout/HorizontalOrganizationChart"/>
    <dgm:cxn modelId="{3785482F-463A-42C0-9EB2-935BC91ED513}" type="presParOf" srcId="{F41706DB-AB52-496C-9113-05F72F596985}" destId="{66AF9CE5-383B-4DDC-A56C-A9C2E71AC85E}" srcOrd="0" destOrd="0" presId="urn:microsoft.com/office/officeart/2009/3/layout/HorizontalOrganizationChart"/>
    <dgm:cxn modelId="{4CD71436-2490-43A2-B718-31EB878689E9}" type="presParOf" srcId="{F41706DB-AB52-496C-9113-05F72F596985}" destId="{40729F3A-587A-4FBC-8BAB-D990B9405EC8}" srcOrd="1" destOrd="0" presId="urn:microsoft.com/office/officeart/2009/3/layout/HorizontalOrganizationChart"/>
    <dgm:cxn modelId="{C4D97D02-C75D-42BC-A607-402875CC54EE}" type="presParOf" srcId="{3C4CA4FA-FCB6-4FC0-97DA-F440863B5119}" destId="{9E499F49-B549-4EA2-BAAF-029379168086}" srcOrd="1" destOrd="0" presId="urn:microsoft.com/office/officeart/2009/3/layout/HorizontalOrganizationChart"/>
    <dgm:cxn modelId="{0947E59F-9232-40CF-9FD3-D845AE86D36C}" type="presParOf" srcId="{3C4CA4FA-FCB6-4FC0-97DA-F440863B5119}" destId="{82FE990F-DE15-44B9-A312-736B835E6FBC}" srcOrd="2" destOrd="0" presId="urn:microsoft.com/office/officeart/2009/3/layout/HorizontalOrganizationChart"/>
    <dgm:cxn modelId="{35857CCF-8E70-4336-B375-09B9278B8298}" type="presParOf" srcId="{769C93DF-904D-4583-A87C-66760B7CE5EA}" destId="{4968726C-67A2-4469-8210-298CBFA77D6E}" srcOrd="2" destOrd="0" presId="urn:microsoft.com/office/officeart/2009/3/layout/HorizontalOrganizationChart"/>
    <dgm:cxn modelId="{8B405CB5-591D-4C1B-99A5-96B684CE77F3}" type="presParOf" srcId="{769C93DF-904D-4583-A87C-66760B7CE5EA}" destId="{AA0D4B45-EABC-4DCC-8E87-45654FD3CE0E}" srcOrd="3" destOrd="0" presId="urn:microsoft.com/office/officeart/2009/3/layout/HorizontalOrganizationChart"/>
    <dgm:cxn modelId="{14883AE5-EE10-465F-BFC9-F9CC6471CE47}" type="presParOf" srcId="{AA0D4B45-EABC-4DCC-8E87-45654FD3CE0E}" destId="{8A51470B-0C0D-4920-9307-88507F664E2D}" srcOrd="0" destOrd="0" presId="urn:microsoft.com/office/officeart/2009/3/layout/HorizontalOrganizationChart"/>
    <dgm:cxn modelId="{E88D490B-E6C5-42F3-9B60-5A6BF3A227A3}" type="presParOf" srcId="{8A51470B-0C0D-4920-9307-88507F664E2D}" destId="{3E6E8682-7247-48F9-BE47-293B25865EE3}" srcOrd="0" destOrd="0" presId="urn:microsoft.com/office/officeart/2009/3/layout/HorizontalOrganizationChart"/>
    <dgm:cxn modelId="{A5314E12-FCB3-41A4-B23B-7119DE3832EA}" type="presParOf" srcId="{8A51470B-0C0D-4920-9307-88507F664E2D}" destId="{0EF433C6-63FF-41E2-A0BD-67359DA50417}" srcOrd="1" destOrd="0" presId="urn:microsoft.com/office/officeart/2009/3/layout/HorizontalOrganizationChart"/>
    <dgm:cxn modelId="{482E4D4B-9CAA-4EA2-B662-4067F147109D}" type="presParOf" srcId="{AA0D4B45-EABC-4DCC-8E87-45654FD3CE0E}" destId="{2C41CEDA-1FD6-464C-B63F-19EC0B1BD1B7}" srcOrd="1" destOrd="0" presId="urn:microsoft.com/office/officeart/2009/3/layout/HorizontalOrganizationChart"/>
    <dgm:cxn modelId="{F76000D5-B93E-4080-985D-47615247F79F}" type="presParOf" srcId="{AA0D4B45-EABC-4DCC-8E87-45654FD3CE0E}" destId="{BE6021AB-FD36-4DF4-92D2-C4316BB9ACDC}" srcOrd="2" destOrd="0" presId="urn:microsoft.com/office/officeart/2009/3/layout/HorizontalOrganizationChart"/>
    <dgm:cxn modelId="{CEFBC71C-FC58-4CF0-A3C5-5DEE491FF7EB}" type="presParOf" srcId="{769C93DF-904D-4583-A87C-66760B7CE5EA}" destId="{43ABAF93-ADE3-459E-85BE-7A077E2B010B}" srcOrd="4" destOrd="0" presId="urn:microsoft.com/office/officeart/2009/3/layout/HorizontalOrganizationChart"/>
    <dgm:cxn modelId="{1C21E7A2-84D8-4A55-A111-F43C498F6502}" type="presParOf" srcId="{769C93DF-904D-4583-A87C-66760B7CE5EA}" destId="{63791D57-3896-4131-BFEE-5337DB75BBAC}" srcOrd="5" destOrd="0" presId="urn:microsoft.com/office/officeart/2009/3/layout/HorizontalOrganizationChart"/>
    <dgm:cxn modelId="{1D33E9D4-76D0-4A9C-B2E8-61D75DCC3F33}" type="presParOf" srcId="{63791D57-3896-4131-BFEE-5337DB75BBAC}" destId="{291B587E-52C8-462E-8384-7EC6CA1461FF}" srcOrd="0" destOrd="0" presId="urn:microsoft.com/office/officeart/2009/3/layout/HorizontalOrganizationChart"/>
    <dgm:cxn modelId="{6BDFAE35-2E50-4BC0-97D6-35149EBD942D}" type="presParOf" srcId="{291B587E-52C8-462E-8384-7EC6CA1461FF}" destId="{434FC179-73F6-4B2B-BAB5-F559D3EEABE9}" srcOrd="0" destOrd="0" presId="urn:microsoft.com/office/officeart/2009/3/layout/HorizontalOrganizationChart"/>
    <dgm:cxn modelId="{5C5F34E5-1DDE-4D61-BCDB-06B74242CF36}" type="presParOf" srcId="{291B587E-52C8-462E-8384-7EC6CA1461FF}" destId="{4BC13F96-A9A9-4832-B681-CB24A055D22C}" srcOrd="1" destOrd="0" presId="urn:microsoft.com/office/officeart/2009/3/layout/HorizontalOrganizationChart"/>
    <dgm:cxn modelId="{DA5A8BF8-A311-4F51-BC6E-F1C77EAF706C}" type="presParOf" srcId="{63791D57-3896-4131-BFEE-5337DB75BBAC}" destId="{55107D98-0F8F-43B6-8329-7F9F031A1823}" srcOrd="1" destOrd="0" presId="urn:microsoft.com/office/officeart/2009/3/layout/HorizontalOrganizationChart"/>
    <dgm:cxn modelId="{312ED2D8-F1D8-4372-ACD5-8F6667198433}" type="presParOf" srcId="{63791D57-3896-4131-BFEE-5337DB75BBAC}" destId="{C4243786-87D2-429B-9C9F-44F71B3D543A}" srcOrd="2" destOrd="0" presId="urn:microsoft.com/office/officeart/2009/3/layout/HorizontalOrganizationChart"/>
    <dgm:cxn modelId="{86F8A4D0-49FF-4EB0-95A3-28C92C8C3E7F}" type="presParOf" srcId="{D48F430E-5485-4DFC-BD04-604439D5D8BB}" destId="{CE95E4E8-F02C-4B3D-B56A-D25DF8F5AC6A}" srcOrd="2" destOrd="0" presId="urn:microsoft.com/office/officeart/2009/3/layout/HorizontalOrganizationChart"/>
    <dgm:cxn modelId="{5A721834-C10A-4404-A55F-6C1AB05CD7A0}" type="presParOf" srcId="{CE95E4E8-F02C-4B3D-B56A-D25DF8F5AC6A}" destId="{647C1C84-AE87-4970-BBDC-DC6A3EC9E062}" srcOrd="0" destOrd="0" presId="urn:microsoft.com/office/officeart/2009/3/layout/HorizontalOrganizationChart"/>
    <dgm:cxn modelId="{912B2894-E3F9-4414-97D0-68B420B08237}" type="presParOf" srcId="{CE95E4E8-F02C-4B3D-B56A-D25DF8F5AC6A}" destId="{1591AB84-16DA-42B2-9F89-06091C034A7D}" srcOrd="1" destOrd="0" presId="urn:microsoft.com/office/officeart/2009/3/layout/HorizontalOrganizationChart"/>
    <dgm:cxn modelId="{BE6A2E12-6912-46EE-B1B8-96FC79C277F7}" type="presParOf" srcId="{1591AB84-16DA-42B2-9F89-06091C034A7D}" destId="{8C746469-9332-4A33-A71F-2F6B3C9B48A6}" srcOrd="0" destOrd="0" presId="urn:microsoft.com/office/officeart/2009/3/layout/HorizontalOrganizationChart"/>
    <dgm:cxn modelId="{1FEB1903-2471-4AF9-928E-C25103CF15C4}" type="presParOf" srcId="{8C746469-9332-4A33-A71F-2F6B3C9B48A6}" destId="{68CDDD37-A90C-4F93-8BCA-C41DD22EC400}" srcOrd="0" destOrd="0" presId="urn:microsoft.com/office/officeart/2009/3/layout/HorizontalOrganizationChart"/>
    <dgm:cxn modelId="{68E8DD6C-3F3E-4BE5-AC4D-60D9D9BD166B}" type="presParOf" srcId="{8C746469-9332-4A33-A71F-2F6B3C9B48A6}" destId="{92522891-EDE8-4BF2-AFA3-9FF4F8D0DEDE}" srcOrd="1" destOrd="0" presId="urn:microsoft.com/office/officeart/2009/3/layout/HorizontalOrganizationChart"/>
    <dgm:cxn modelId="{05E23A3A-7CC3-4723-BC09-991385430889}" type="presParOf" srcId="{1591AB84-16DA-42B2-9F89-06091C034A7D}" destId="{B862F2EA-C033-4D53-BE10-7382B083D3E1}" srcOrd="1" destOrd="0" presId="urn:microsoft.com/office/officeart/2009/3/layout/HorizontalOrganizationChart"/>
    <dgm:cxn modelId="{6195FCED-22ED-48A8-A0CB-56E45E8CBF55}" type="presParOf" srcId="{1591AB84-16DA-42B2-9F89-06091C034A7D}" destId="{1213E10B-3CA4-447F-B3F3-8919C26C465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C1C84-AE87-4970-BBDC-DC6A3EC9E062}">
      <dsp:nvSpPr>
        <dsp:cNvPr id="0" name=""/>
        <dsp:cNvSpPr/>
      </dsp:nvSpPr>
      <dsp:spPr>
        <a:xfrm>
          <a:off x="3818990" y="3155620"/>
          <a:ext cx="2669689" cy="541733"/>
        </a:xfrm>
        <a:custGeom>
          <a:avLst/>
          <a:gdLst/>
          <a:ahLst/>
          <a:cxnLst/>
          <a:rect l="0" t="0" r="0" b="0"/>
          <a:pathLst>
            <a:path>
              <a:moveTo>
                <a:pt x="0" y="541733"/>
              </a:moveTo>
              <a:lnTo>
                <a:pt x="2669689" y="541733"/>
              </a:lnTo>
              <a:lnTo>
                <a:pt x="2669689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BAF93-ADE3-459E-85BE-7A077E2B010B}">
      <dsp:nvSpPr>
        <dsp:cNvPr id="0" name=""/>
        <dsp:cNvSpPr/>
      </dsp:nvSpPr>
      <dsp:spPr>
        <a:xfrm>
          <a:off x="3818990" y="3697354"/>
          <a:ext cx="5339378" cy="1639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57994" y="0"/>
              </a:lnTo>
              <a:lnTo>
                <a:pt x="4957994" y="1639952"/>
              </a:lnTo>
              <a:lnTo>
                <a:pt x="5339378" y="1639952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8726C-67A2-4469-8210-298CBFA77D6E}">
      <dsp:nvSpPr>
        <dsp:cNvPr id="0" name=""/>
        <dsp:cNvSpPr/>
      </dsp:nvSpPr>
      <dsp:spPr>
        <a:xfrm>
          <a:off x="3818990" y="3651634"/>
          <a:ext cx="53393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9378" y="4572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88704-490B-4534-9B3F-72B24CD219A2}">
      <dsp:nvSpPr>
        <dsp:cNvPr id="0" name=""/>
        <dsp:cNvSpPr/>
      </dsp:nvSpPr>
      <dsp:spPr>
        <a:xfrm>
          <a:off x="3818990" y="2057401"/>
          <a:ext cx="5339378" cy="1639952"/>
        </a:xfrm>
        <a:custGeom>
          <a:avLst/>
          <a:gdLst/>
          <a:ahLst/>
          <a:cxnLst/>
          <a:rect l="0" t="0" r="0" b="0"/>
          <a:pathLst>
            <a:path>
              <a:moveTo>
                <a:pt x="0" y="1639952"/>
              </a:moveTo>
              <a:lnTo>
                <a:pt x="4957994" y="1639952"/>
              </a:lnTo>
              <a:lnTo>
                <a:pt x="4957994" y="0"/>
              </a:lnTo>
              <a:lnTo>
                <a:pt x="5339378" y="0"/>
              </a:lnTo>
            </a:path>
          </a:pathLst>
        </a:cu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A735C-DA65-48CA-A66E-B0E2B520EE70}">
      <dsp:nvSpPr>
        <dsp:cNvPr id="0" name=""/>
        <dsp:cNvSpPr/>
      </dsp:nvSpPr>
      <dsp:spPr>
        <a:xfrm>
          <a:off x="5148" y="3115743"/>
          <a:ext cx="3813842" cy="1163221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основу организации перевозочного процесса входят:</a:t>
          </a:r>
          <a:endParaRPr lang="ru-RU" sz="2000" kern="1200" dirty="0"/>
        </a:p>
      </dsp:txBody>
      <dsp:txXfrm>
        <a:off x="5148" y="3115743"/>
        <a:ext cx="3813842" cy="1163221"/>
      </dsp:txXfrm>
    </dsp:sp>
    <dsp:sp modelId="{66AF9CE5-383B-4DDC-A56C-A9C2E71AC85E}">
      <dsp:nvSpPr>
        <dsp:cNvPr id="0" name=""/>
        <dsp:cNvSpPr/>
      </dsp:nvSpPr>
      <dsp:spPr>
        <a:xfrm>
          <a:off x="9158369" y="1475790"/>
          <a:ext cx="3813842" cy="11632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Внедрение современных технологий, научная организация труда и управление во всех звеньях.</a:t>
          </a:r>
          <a:endParaRPr lang="ru-RU" sz="2000" kern="1200" dirty="0"/>
        </a:p>
      </dsp:txBody>
      <dsp:txXfrm>
        <a:off x="9158369" y="1475790"/>
        <a:ext cx="3813842" cy="1163221"/>
      </dsp:txXfrm>
    </dsp:sp>
    <dsp:sp modelId="{3E6E8682-7247-48F9-BE47-293B25865EE3}">
      <dsp:nvSpPr>
        <dsp:cNvPr id="0" name=""/>
        <dsp:cNvSpPr/>
      </dsp:nvSpPr>
      <dsp:spPr>
        <a:xfrm>
          <a:off x="9158369" y="3115743"/>
          <a:ext cx="3813842" cy="11632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Высокопроизводительное и экономическое использование технических средств.</a:t>
          </a:r>
          <a:endParaRPr lang="ru-RU" sz="2000" kern="1200" dirty="0"/>
        </a:p>
      </dsp:txBody>
      <dsp:txXfrm>
        <a:off x="9158369" y="3115743"/>
        <a:ext cx="3813842" cy="1163221"/>
      </dsp:txXfrm>
    </dsp:sp>
    <dsp:sp modelId="{434FC179-73F6-4B2B-BAB5-F559D3EEABE9}">
      <dsp:nvSpPr>
        <dsp:cNvPr id="0" name=""/>
        <dsp:cNvSpPr/>
      </dsp:nvSpPr>
      <dsp:spPr>
        <a:xfrm>
          <a:off x="9158369" y="4755695"/>
          <a:ext cx="3813842" cy="11632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Увязка в работе с другими видами транспортами.</a:t>
          </a:r>
          <a:endParaRPr lang="ru-RU" sz="2000" kern="1200" dirty="0"/>
        </a:p>
      </dsp:txBody>
      <dsp:txXfrm>
        <a:off x="9158369" y="4755695"/>
        <a:ext cx="3813842" cy="1163221"/>
      </dsp:txXfrm>
    </dsp:sp>
    <dsp:sp modelId="{68CDDD37-A90C-4F93-8BCA-C41DD22EC400}">
      <dsp:nvSpPr>
        <dsp:cNvPr id="0" name=""/>
        <dsp:cNvSpPr/>
      </dsp:nvSpPr>
      <dsp:spPr>
        <a:xfrm>
          <a:off x="4581758" y="1992398"/>
          <a:ext cx="3813842" cy="1163221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Безусловное обеспечение безопасности движения и сохранности грузов.</a:t>
          </a:r>
          <a:endParaRPr lang="ru-RU" sz="2000" kern="1200" dirty="0"/>
        </a:p>
      </dsp:txBody>
      <dsp:txXfrm>
        <a:off x="4581758" y="1992398"/>
        <a:ext cx="3813842" cy="116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FBB73-7E6F-4637-9545-AFEA97306667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A4EE-2953-40C1-AC4A-F208C8727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E2BE9-DDA5-4EA8-8C2D-6971A7C1FED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6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632661-7290-4E32-B948-5B89C84CB40D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0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FBF757-4DA3-417C-9FA9-C58FEC6D3D7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 dirty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FCB3F6-934D-4A5F-A4ED-BB7F29C579B4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2FE1B-DAAD-4BED-91C2-70834D90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497ED6-216A-40AD-A9F8-A96DBD6C0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7C182-30BF-4F50-838D-6EF118B3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44B6B-A474-4CD1-B184-4692191C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34EA9D-B1E4-45D8-897A-24F8F421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4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3797B-78B5-41A2-96F3-BF279F845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845FF3-A4C2-4757-AC9A-7416C83FB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FC648-CB2B-419C-9271-6D4B22C3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B1A97-5362-4C4B-9D7C-707990B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765D1-FF46-4D7B-A632-8F1D247A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EA515F-A3D9-4A37-8D69-5676CAE0C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0E905D-3265-45A0-891A-CE1143D65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371EA-47A1-44C1-B32E-7B701E39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98E1F-3B6D-4135-97CC-816F538FD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3C5533-E832-4C0E-9B7F-7E096B86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3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8BEE7-701F-4EE3-B283-8F0E07E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E68B49-B8F1-407A-9555-3EB2E9859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AD5B6-EB0D-42F0-B02C-7599C0ED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D7204D-1C94-4FFA-8C6E-1DC15C86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E274-F8B5-4C52-BB21-5527A7B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4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E7985-FAFC-44E8-903A-2326D5AB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FE7D5-61FB-4436-92D6-430E57F06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88E9C-2169-4024-B3C0-5FC43696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BC9683-3E28-43C2-BB85-F34C49F7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D78A2-D9E9-40ED-BA1C-9FD62DA6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24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44F38-D413-4F01-BB55-5575F67A0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70AC1-2D27-4590-9AA2-2D72AF302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D7D9CC-3C9B-4749-B63C-C360D1451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5BC08-BA43-439F-B4BB-5C783BA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2A654-EB35-4657-A2E3-C4090E7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5CD3F-ABE3-4406-BE52-CF645ADC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4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49AEE-4EB5-4FDB-BC9D-6022D138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C74A62-580B-41DA-8528-BB4D587D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53E478-AAE4-49C9-A653-6A65FBAD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032A1B-34D1-4A83-AD06-678590B94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C99235-E759-4B3A-9E1F-4A61C1699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E7C03-35AB-43DF-B8FD-816B06B3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50643D-5DD1-4077-9429-714A1D60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389114-733A-4898-97CC-9E81E2E1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8209A-D3DD-4B28-B88C-FC78C6FA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30D0DD-13D3-460D-B778-2C9A88491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05AD7E-8E57-4BF4-8937-F3090A8C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E2586F-7F30-4BBF-95E5-C8E4F4C6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0C297E-7998-4D7B-95B8-C2DC4A5C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3461EB-5C3B-43BC-B74E-1B19D58E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1412BB-0224-4DD7-8693-B1F993E1E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0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1FDB3-B05C-4ECB-B434-4843E0016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84078-D807-4F53-9857-6756EFE02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0765BB-BFEE-4FBB-840F-3A5849AD8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F9455-1AB8-4F94-9468-B9F23C7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435A02-F1F1-487B-8AEF-AEF8205A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47978-8D08-4893-86AB-1025528E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E0C6A-1891-4E80-9BDF-0928CFC5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E86FDC-CDCB-4066-B172-FF71A8641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563310-88CC-4326-B304-DC9B0DBDE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5F4D8-20DC-4F9D-AB01-9E7F3D97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6F832-0F0D-46FD-9FDF-B1F8D01D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A56CE-EE96-4AB3-B043-4CEE0697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18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78DF3-91F6-44E7-B7B7-4D06CC63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F20DD2-7370-410F-83CF-E5FFA43B1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506370-4C09-44E3-B551-BBE221DD0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119D-6F82-49FD-869F-E40173F5566E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477C9-F9A6-4073-A460-1D4754589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68A3C-2860-4D57-84E5-FC5DC04D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CE3-3A17-4391-992A-D948A6BC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8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0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839416" y="3417895"/>
            <a:ext cx="8136904" cy="874712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курс железных дорог</a:t>
            </a: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1" y="4672694"/>
            <a:ext cx="12192000" cy="865188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8 </a:t>
            </a: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«Организация перевозок и график движения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поездов»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2288" indent="-1792288"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350" y="134938"/>
            <a:ext cx="12185650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3079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«Станция и грузовая работа»</a:t>
            </a:r>
            <a:endParaRPr lang="ru-RU" altLang="ru-RU" sz="22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3744" y="5291568"/>
            <a:ext cx="7830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8.2 Организация перевозок и график движения поездов.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53" y="6378858"/>
            <a:ext cx="3229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к.т.н., доцент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Репешко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</a:p>
        </p:txBody>
      </p:sp>
    </p:spTree>
  </p:cSld>
  <p:clrMapOvr>
    <a:masterClrMapping/>
  </p:clrMapOvr>
  <p:transition spd="slow" advTm="19739">
    <p:blinds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9739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Руководство движением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383" y="593746"/>
            <a:ext cx="113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F_{K}\leq P\psi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F_{K}\leq P\psi "/>
          <p:cNvSpPr>
            <a:spLocks noChangeAspect="1" noChangeArrowheads="1"/>
          </p:cNvSpPr>
          <p:nvPr/>
        </p:nvSpPr>
        <p:spPr bwMode="auto">
          <a:xfrm>
            <a:off x="307974" y="7937"/>
            <a:ext cx="4159853" cy="41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322801"/>
            <a:ext cx="5940425" cy="36999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0" y="87153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движением поездов включает в себя техническое нормирование и оперативное планирование эксплуатационной работы, регулирование перевозок и перевозочных средств, оперативное руководство перевозочным процессом и анализ выполненной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нормирование заключается в разработке для дорог и отделений технических нормативов эксплуатационной работы: количественных заданий, качественных показателей норм рабочего парка вагонов и эксплуатируемого парка локомотивов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перевозок и перевозочных средств состоит в осуществлении мероприятий, направленных на устранение затруднений в продвижении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вагонопотоков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отклонений от технических нормативов. К этим мероприятиям относятся перераспределение вагонного и локомотивного парков в соответствии с изменившимся объемом работы, регулирование погрузки по дням, направлениям и роду подвижного состава.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951851"/>
      </p:ext>
    </p:extLst>
  </p:cSld>
  <p:clrMapOvr>
    <a:masterClrMapping/>
  </p:clrMapOvr>
  <p:transition spd="slow" advTm="5529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8120"/>
            <a:ext cx="121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Асадченко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В.Р. Автоматические тормоза подвижного состава: Учебное пособие для ВУЗов ж-д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транспорта 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Маршрут,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2006.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управления движением поездов на перегонах. Часть 1: Транспортная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книга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Бубнов.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Устройства СЦБ. Их монтаж и обслуживание: Транспорт,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Автоблокировка, локомотивная сигнализации и автостопы: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Транспорт,1980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Автоблокировка и автоматическая локомотивная сигнализация:  Транспорт, 1988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-2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темы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959093"/>
            <a:ext cx="12192000" cy="52860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железнодорожном транспорте. </a:t>
            </a:r>
          </a:p>
          <a:p>
            <a:pPr indent="1970088" eaLnBrk="1" hangingPunct="1"/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транспортом.</a:t>
            </a:r>
          </a:p>
          <a:p>
            <a:pPr eaLnBrk="1" hangingPunct="1"/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назначение и устройство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ru-RU" altLang="ru-RU" sz="225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25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225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225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</a:t>
            </a:r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Искусственные сооружения.</a:t>
            </a:r>
            <a:r>
              <a:rPr lang="ru-RU" sz="2250" dirty="0"/>
              <a:t> </a:t>
            </a:r>
            <a:endParaRPr lang="ru-RU" sz="2250" dirty="0" smtClean="0"/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поездов. Материально-техническое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25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Лекция 8.1.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Электроснабжение железных доро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endParaRPr lang="ru-RU" sz="22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Лекция 8.2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5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перевозок и график движения </a:t>
            </a:r>
            <a:r>
              <a:rPr lang="ru-RU" sz="225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поездов</a:t>
            </a: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25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 Лекция 8.3</a:t>
            </a:r>
            <a:r>
              <a:rPr lang="ru-RU" sz="225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снабжение железных дорог.</a:t>
            </a:r>
          </a:p>
          <a:p>
            <a:pPr marL="2068513" indent="-1168400" fontAlgn="auto">
              <a:spcAft>
                <a:spcPts val="0"/>
              </a:spcAft>
              <a:defRPr/>
            </a:pPr>
            <a:endParaRPr lang="ru-RU" altLang="ru-RU" sz="225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198">
    <p:blinds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019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Организация перевозок и график движения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" y="1371260"/>
            <a:ext cx="46788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деятельность железных дорог подчинена единой цели — выполнению плана перевозок, в соответствии с которым определяются потребность в подвижном составе и затратах на развитие и содержание железнодорожного транспорта. Перевозочный процесс включает в себя операции по перевозке и обслуживанию пассажиров, погрузке, выгрузке грузов и подаче для этого вагонов, уборке их и включению в поезда, продвижению по участку 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890064"/>
            <a:ext cx="7358743" cy="465571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54638"/>
      </p:ext>
    </p:extLst>
  </p:cSld>
  <p:clrMapOvr>
    <a:masterClrMapping/>
  </p:clrMapOvr>
  <p:transition spd="slow" advTm="56106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  <p14:stopEvt time="5610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" y="0"/>
            <a:ext cx="12192000" cy="8932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Организация перевозок и график движения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39012" y="893298"/>
            <a:ext cx="2984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движения поездов.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4963"/>
            <a:ext cx="118990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 организации движения поездов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объединяет работу всех подразделений железных дорог и призван: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Удовлетворять потребности в перевозках пассажиров и грузов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безопасность движения поездов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использовать пропускную и провозной способности участков и перерабатывающую способность станций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 использовать подвижной состав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установленную продолжительность непрерывной работы локомотивных бригад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возможность производства работ по текущему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 и ремонту пути, сооружений, устройств СЦБ, связи и электроснобжения.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устанавливает: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движения пассажирских и грузовых поездов на каждом участке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 локомотивов, котор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ые их обслуживают.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массы и длины подвижного состава.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848" y="3802609"/>
            <a:ext cx="3986153" cy="249134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02" y="4977062"/>
            <a:ext cx="2955023" cy="19059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359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32857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altLang="ru-RU" sz="2400" b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вагонопотоков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47528" y="56822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74" y="1213471"/>
            <a:ext cx="5696197" cy="387859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1122240"/>
            <a:ext cx="62351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Вагоны, отправляемые со станций и следующие по определенным направлениям, образуют вагонные потоки.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Рациональная организация этих потоков обеспечивает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ускорение оборота вагона, сокращение объема маневровой работы и снижение эксплуатационных расходов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продвижение груженых и порожних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вагонопотоков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пункты назначения подчинены плану формирования поездов, который устанавливает, какие поезда из вагонов какого назначения и в адрес каких станций формирует каждая участковая, сортировочная, грузовая или другая станция. Таким образом, он определяет станции назначения или расформирования поездов, а также характер и объем работы всех станций. При составлении этого плана стремятся включить как можно больше вагонов в маршруты, чтобы поезда следовали на значительные расстояния без переработки (переформирования) на попутных станциях.</a:t>
            </a:r>
          </a:p>
        </p:txBody>
      </p:sp>
    </p:spTree>
  </p:cSld>
  <p:clrMapOvr>
    <a:masterClrMapping/>
  </p:clrMapOvr>
  <p:transition spd="slow" advTm="101031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0063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Планирование и организация перевозок и коммерческой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работы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1619684"/>
            <a:ext cx="6325590" cy="37953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0389" y="2224699"/>
            <a:ext cx="56566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деятельность железных дорог подчинена единой цели — выполнению плана перевозок, в соответствии с которым определяются потребность в подвижном составе и затратах на развитие и содержание железнодорожного транспорта. Перевозочный процесс включает в себя операции по перевозке и обслуживанию пассажиров, погрузке, выгрузке грузов и подаче для этого вагонов, уборке их и включению в поезда, продвижению по участку и др.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900143"/>
      </p:ext>
    </p:extLst>
  </p:cSld>
  <p:clrMapOvr>
    <a:masterClrMapping/>
  </p:clrMapOvr>
  <p:transition spd="slow" advTm="1603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1" objId="2"/>
        <p14:stopEvt time="1346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6664" y="204935"/>
            <a:ext cx="950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организация перевозок и коммерческой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91989037"/>
              </p:ext>
            </p:extLst>
          </p:nvPr>
        </p:nvGraphicFramePr>
        <p:xfrm>
          <a:off x="-926276" y="0"/>
          <a:ext cx="12977360" cy="739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04490594"/>
      </p:ext>
    </p:extLst>
  </p:cSld>
  <p:clrMapOvr>
    <a:masterClrMapping/>
  </p:clrMapOvr>
  <p:transition spd="slow" advTm="5529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1A735C-DA65-48CA-A66E-B0E2B520E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81A735C-DA65-48CA-A66E-B0E2B520E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7C1C84-AE87-4970-BBDC-DC6A3EC9E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647C1C84-AE87-4970-BBDC-DC6A3EC9E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CDDD37-A90C-4F93-8BCA-C41DD22EC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68CDDD37-A90C-4F93-8BCA-C41DD22EC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88704-490B-4534-9B3F-72B24CD2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60788704-490B-4534-9B3F-72B24CD21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AF9CE5-383B-4DDC-A56C-A9C2E71AC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graphicEl>
                                              <a:dgm id="{66AF9CE5-383B-4DDC-A56C-A9C2E71AC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68726C-67A2-4469-8210-298CBFA77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4968726C-67A2-4469-8210-298CBFA77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6E8682-7247-48F9-BE47-293B25865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3E6E8682-7247-48F9-BE47-293B25865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ABAF93-ADE3-459E-85BE-7A077E2B0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43ABAF93-ADE3-459E-85BE-7A077E2B0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4FC179-73F6-4B2B-BAB5-F559D3EEA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434FC179-73F6-4B2B-BAB5-F559D3EEA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разработки графика движения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383" y="593746"/>
            <a:ext cx="113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71538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графика кроме его основных элементов должны быть известны размеры движения пассажирских и грузовых поездов, нормы их массы и длины и другие данные. Ядром графика движения грузовых поездов являются устойчивые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вагонопотоки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направлению, рассчитываемые в плане формирования поездов. В целях взаимного согласования графиков движения департаменты дальних пассажирских перевозок и управления перевозками ОАО РЖД передают дорогам схемы движения пассажирских поездов и основные данные о передаче грузовых поездов по пунктам перехода с одной дороги на другую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графика прокладывают линии хода пассажирских поездов, стремясь максимально сохранить действующее расписание поездов постоянного обращения. Затем прокладывают линии хода ускоренных грузовых, отправительских и ступенчатых маршрутов постоянного обращения и, наконец, всех остальных поездов.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6406"/>
            <a:ext cx="6091492" cy="33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0306851"/>
      </p:ext>
    </p:extLst>
  </p:cSld>
  <p:clrMapOvr>
    <a:masterClrMapping/>
  </p:clrMapOvr>
  <p:transition spd="slow" advTm="5529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Порядок разработки графика движения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поездов </a:t>
            </a: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383" y="593746"/>
            <a:ext cx="1138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7" t="24494" b="5480"/>
          <a:stretch/>
        </p:blipFill>
        <p:spPr bwMode="auto">
          <a:xfrm>
            <a:off x="6424550" y="961176"/>
            <a:ext cx="5654633" cy="533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29146" y="864302"/>
            <a:ext cx="492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графиков движения поездов.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" y="1486786"/>
            <a:ext cx="64245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Пачечные и пакетные графики применяются в тех случаях, когда по каким-либо причинам возможно использовать линию лишь в известное время суток, а движение неравномерно.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Пачечный график также применяется, когда необходимо в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асыщенном товарными поездами графике, с наименьшим ущербом, положить ряд поездов большой скорости, например , пассажирских, которые иначе, будучи расположены в течение всех суток, могли бы своим движением больше задерживать товарные поезда.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Пачечный график ( при ПАБ) поезда следуют друг за другом, разграничивает движение целый перегон. На перегоне может находиться только один поезд. </a:t>
            </a:r>
          </a:p>
          <a:p>
            <a:endParaRPr lang="ru-RU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095908"/>
      </p:ext>
    </p:extLst>
  </p:cSld>
  <p:clrMapOvr>
    <a:masterClrMapping/>
  </p:clrMapOvr>
  <p:transition spd="slow" advTm="55293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84" objId="6"/>
        <p14:stopEvt time="55293" objId="6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870</Words>
  <Application>Microsoft Office PowerPoint</Application>
  <PresentationFormat>Широкоэкранный</PresentationFormat>
  <Paragraphs>72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Общий курс железных дорог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курс железных дорог</dc:title>
  <dc:creator>Acer</dc:creator>
  <cp:lastModifiedBy>RGUPS</cp:lastModifiedBy>
  <cp:revision>67</cp:revision>
  <dcterms:created xsi:type="dcterms:W3CDTF">2019-10-21T17:59:29Z</dcterms:created>
  <dcterms:modified xsi:type="dcterms:W3CDTF">2020-03-20T07:33:54Z</dcterms:modified>
</cp:coreProperties>
</file>