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63" r:id="rId2"/>
    <p:sldId id="391" r:id="rId3"/>
    <p:sldId id="412" r:id="rId4"/>
    <p:sldId id="414" r:id="rId5"/>
    <p:sldId id="407" r:id="rId6"/>
    <p:sldId id="379" r:id="rId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030E2"/>
    <a:srgbClr val="6F3505"/>
    <a:srgbClr val="2E3917"/>
    <a:srgbClr val="BC6916"/>
    <a:srgbClr val="5ECA56"/>
    <a:srgbClr val="CC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63" autoAdjust="0"/>
    <p:restoredTop sz="86446" autoAdjust="0"/>
  </p:normalViewPr>
  <p:slideViewPr>
    <p:cSldViewPr>
      <p:cViewPr varScale="1">
        <p:scale>
          <a:sx n="68" d="100"/>
          <a:sy n="68" d="100"/>
        </p:scale>
        <p:origin x="-102" y="-2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D49F70-78C7-4BD0-8FB6-C7C19FE02ACD}" type="datetimeFigureOut">
              <a:rPr lang="ru-RU"/>
              <a:pPr>
                <a:defRPr/>
              </a:pPr>
              <a:t>15.04.2022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800994-5962-45E9-AC14-C0B1CBAD2D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7179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E9565-FDE8-40B9-9D39-EE1ACB5BFC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806315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8D85-F081-4114-ACBC-4143417A0B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39019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D0101-9673-4107-B0F2-B64FEAB435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5133165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38223-FE42-4988-8389-F079DB1842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9310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5152-3C09-44CD-A228-8BE1BC5D61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74542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1600-C018-4B58-8085-CEDDBCD43A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952468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CF75F-084C-46E3-A41D-DAA447ED0B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760462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5BD54-9D1F-4099-9116-58AF9798B5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705486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3E0A1-0D3B-42FD-93BC-67EB87EDB4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38357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076D8-4F0A-4908-9686-6B0544127F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1642512"/>
      </p:ext>
    </p:extLst>
  </p:cSld>
  <p:clrMapOvr>
    <a:masterClrMapping/>
  </p:clrMapOvr>
  <p:transition spd="med"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E5F4C-BCA3-4718-947A-10553C1426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930666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B3398-B465-4E10-A3BD-571DC8E01D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7717899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836E20-1745-4602-9050-20B59495B2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0" r:id="rId1"/>
    <p:sldLayoutId id="2147484311" r:id="rId2"/>
    <p:sldLayoutId id="2147484312" r:id="rId3"/>
    <p:sldLayoutId id="2147484313" r:id="rId4"/>
    <p:sldLayoutId id="2147484314" r:id="rId5"/>
    <p:sldLayoutId id="2147484315" r:id="rId6"/>
    <p:sldLayoutId id="2147484316" r:id="rId7"/>
    <p:sldLayoutId id="2147484317" r:id="rId8"/>
    <p:sldLayoutId id="2147484318" r:id="rId9"/>
    <p:sldLayoutId id="2147484319" r:id="rId10"/>
    <p:sldLayoutId id="2147484320" r:id="rId11"/>
    <p:sldLayoutId id="2147484321" r:id="rId12"/>
  </p:sldLayoutIdLst>
  <p:transition spd="slow" advTm="143300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5" y="1990725"/>
            <a:ext cx="3141663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055439" y="1412776"/>
            <a:ext cx="6810603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Дисциплина</a:t>
            </a:r>
          </a:p>
          <a:p>
            <a:pPr eaLnBrk="1" hangingPunct="1">
              <a:defRPr/>
            </a:pP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Основы экономики</a:t>
            </a: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Тема</a:t>
            </a:r>
            <a:r>
              <a:rPr lang="en-US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:</a:t>
            </a: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Экономический рост</a:t>
            </a: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Автор: С.Г. Шагинян</a:t>
            </a:r>
          </a:p>
        </p:txBody>
      </p:sp>
    </p:spTree>
  </p:cSld>
  <p:clrMapOvr>
    <a:masterClrMapping/>
  </p:clrMapOvr>
  <p:transition spd="slow" advTm="127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ЭКОНОМИЧЕСКИЙ РОСТ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2693282" y="2692852"/>
            <a:ext cx="586973" cy="544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388" name="Прямоугольник 1"/>
          <p:cNvSpPr>
            <a:spLocks noChangeArrowheads="1"/>
          </p:cNvSpPr>
          <p:nvPr/>
        </p:nvSpPr>
        <p:spPr bwMode="auto">
          <a:xfrm>
            <a:off x="1046210" y="3237279"/>
            <a:ext cx="3549471" cy="58477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/>
              <a:t>ЭКСТЕНТИВНЫЙ</a:t>
            </a:r>
            <a:endParaRPr lang="ru-RU" altLang="ru-RU" sz="3200" b="1" dirty="0" smtClean="0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3" name="Прямоугольник 1"/>
          <p:cNvSpPr>
            <a:spLocks noChangeArrowheads="1"/>
          </p:cNvSpPr>
          <p:nvPr/>
        </p:nvSpPr>
        <p:spPr bwMode="auto">
          <a:xfrm>
            <a:off x="1025718" y="4365736"/>
            <a:ext cx="3569963" cy="2062103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000" b="1" dirty="0" smtClean="0"/>
              <a:t> </a:t>
            </a:r>
            <a:r>
              <a:rPr lang="ru-RU" altLang="ru-RU" sz="3200" b="1" dirty="0" smtClean="0"/>
              <a:t>РОСТ ЗАТРАТ КАПИТАЛА, ТРУДА И ПРИРОДНЫХ РЕСУРСОВ</a:t>
            </a:r>
            <a:endParaRPr lang="ru-RU" altLang="ru-RU" sz="3200" b="1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2693282" y="3809696"/>
            <a:ext cx="586973" cy="544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5945567" y="1001470"/>
            <a:ext cx="586973" cy="544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9053782" y="2680494"/>
            <a:ext cx="586973" cy="544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1046210" y="1615634"/>
            <a:ext cx="10226738" cy="1077218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/>
              <a:t>ДОЛГОВРЕМЕННАЯ ТЕНДЕНЦИЯ РОСТА РЕАЛЬНОГО ОБЪЕМА ВЫПУСКА В ЭКОНОМИКЕ</a:t>
            </a:r>
            <a:endParaRPr lang="ru-RU" altLang="ru-RU" sz="3200" b="1" dirty="0"/>
          </a:p>
        </p:txBody>
      </p:sp>
      <p:sp>
        <p:nvSpPr>
          <p:cNvPr id="12" name="Прямоугольник 1"/>
          <p:cNvSpPr>
            <a:spLocks noChangeArrowheads="1"/>
          </p:cNvSpPr>
          <p:nvPr/>
        </p:nvSpPr>
        <p:spPr bwMode="auto">
          <a:xfrm>
            <a:off x="7743610" y="3224921"/>
            <a:ext cx="3549471" cy="58477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/>
              <a:t>ИНТЕНСИВНЫЙ</a:t>
            </a:r>
            <a:endParaRPr lang="ru-RU" altLang="ru-RU" sz="3200" b="1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9204398" y="3797090"/>
            <a:ext cx="436357" cy="3925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5" name="Прямоугольник 1"/>
          <p:cNvSpPr>
            <a:spLocks noChangeArrowheads="1"/>
          </p:cNvSpPr>
          <p:nvPr/>
        </p:nvSpPr>
        <p:spPr bwMode="auto">
          <a:xfrm>
            <a:off x="7248128" y="4189621"/>
            <a:ext cx="4608512" cy="95410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/>
              <a:t>РОСТ СДАЧИ ИСПОЛЬЗУЕМЫХ РЕСУРСОВ</a:t>
            </a:r>
            <a:endParaRPr lang="ru-RU" altLang="ru-RU" sz="2800" b="1" dirty="0"/>
          </a:p>
        </p:txBody>
      </p:sp>
      <p:sp>
        <p:nvSpPr>
          <p:cNvPr id="16" name="Прямоугольник 1"/>
          <p:cNvSpPr>
            <a:spLocks noChangeArrowheads="1"/>
          </p:cNvSpPr>
          <p:nvPr/>
        </p:nvSpPr>
        <p:spPr bwMode="auto">
          <a:xfrm>
            <a:off x="7336499" y="5569684"/>
            <a:ext cx="4608512" cy="95410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/>
              <a:t>ОСНОВА ПОВЫШЕНИЯ БЛАГОСОСТОЯНИЯ</a:t>
            </a:r>
            <a:endParaRPr lang="ru-RU" altLang="ru-RU" sz="2800" b="1" dirty="0"/>
          </a:p>
        </p:txBody>
      </p:sp>
      <p:sp>
        <p:nvSpPr>
          <p:cNvPr id="17" name="Стрелка вниз 16"/>
          <p:cNvSpPr/>
          <p:nvPr/>
        </p:nvSpPr>
        <p:spPr>
          <a:xfrm>
            <a:off x="9222851" y="5127109"/>
            <a:ext cx="436357" cy="3925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ИЗМЕРЕНИЕ ЭКОНОМИЧЕСКОГО РОСТА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5866091" y="978987"/>
            <a:ext cx="586973" cy="6498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1631504" y="1628800"/>
            <a:ext cx="9057134" cy="707886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 smtClean="0"/>
              <a:t>ПОКАЗАТЕЛИ</a:t>
            </a:r>
            <a:endParaRPr lang="ru-RU" altLang="ru-RU" sz="4000" b="1" dirty="0" smtClean="0"/>
          </a:p>
        </p:txBody>
      </p:sp>
      <p:sp>
        <p:nvSpPr>
          <p:cNvPr id="6" name="Стрелка вниз 5"/>
          <p:cNvSpPr/>
          <p:nvPr/>
        </p:nvSpPr>
        <p:spPr>
          <a:xfrm>
            <a:off x="2561819" y="2427142"/>
            <a:ext cx="586973" cy="6498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5946082" y="2488174"/>
            <a:ext cx="586973" cy="10128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9624392" y="2342940"/>
            <a:ext cx="586973" cy="6498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407368" y="3076955"/>
            <a:ext cx="3672408" cy="1754326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 smtClean="0"/>
              <a:t>АБСОЛЮТНЫЙ ПРИРОСТ </a:t>
            </a:r>
          </a:p>
          <a:p>
            <a:pPr algn="ctr"/>
            <a:r>
              <a:rPr lang="ru-RU" altLang="ru-RU" sz="3600" b="1" dirty="0" smtClean="0"/>
              <a:t>ВВП, ВНП</a:t>
            </a:r>
            <a:endParaRPr lang="ru-RU" altLang="ru-RU" sz="3600" b="1" dirty="0" smtClean="0"/>
          </a:p>
        </p:txBody>
      </p:sp>
      <p:sp>
        <p:nvSpPr>
          <p:cNvPr id="12" name="Прямоугольник 1"/>
          <p:cNvSpPr>
            <a:spLocks noChangeArrowheads="1"/>
          </p:cNvSpPr>
          <p:nvPr/>
        </p:nvSpPr>
        <p:spPr bwMode="auto">
          <a:xfrm>
            <a:off x="4403364" y="3645024"/>
            <a:ext cx="3672408" cy="1754326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 smtClean="0"/>
              <a:t>ТЕМПЫ ПРИРОСТА </a:t>
            </a:r>
          </a:p>
          <a:p>
            <a:pPr algn="ctr"/>
            <a:r>
              <a:rPr lang="ru-RU" altLang="ru-RU" sz="3600" b="1" dirty="0" smtClean="0"/>
              <a:t>ВВП, ВНП</a:t>
            </a:r>
            <a:endParaRPr lang="ru-RU" altLang="ru-RU" sz="3600" b="1" dirty="0" smtClean="0"/>
          </a:p>
        </p:txBody>
      </p:sp>
      <p:sp>
        <p:nvSpPr>
          <p:cNvPr id="13" name="Прямоугольник 1"/>
          <p:cNvSpPr>
            <a:spLocks noChangeArrowheads="1"/>
          </p:cNvSpPr>
          <p:nvPr/>
        </p:nvSpPr>
        <p:spPr bwMode="auto">
          <a:xfrm>
            <a:off x="8337030" y="3137987"/>
            <a:ext cx="3672408" cy="3231654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400" b="1" dirty="0" smtClean="0"/>
              <a:t>АБСОЛЮТНЫЙ ПРИРОСТ, ТЕМПЫ ПРИРОСТА </a:t>
            </a:r>
          </a:p>
          <a:p>
            <a:pPr algn="ctr"/>
            <a:r>
              <a:rPr lang="ru-RU" altLang="ru-RU" sz="3400" b="1" dirty="0" smtClean="0"/>
              <a:t>ВВП, ВНП</a:t>
            </a:r>
          </a:p>
          <a:p>
            <a:pPr algn="ctr"/>
            <a:r>
              <a:rPr lang="ru-RU" altLang="ru-RU" sz="3400" b="1" dirty="0" smtClean="0"/>
              <a:t>НА ДУШУ НАСЕЛЕНИЯ</a:t>
            </a:r>
            <a:endParaRPr lang="ru-RU" altLang="ru-RU" sz="3400" b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609941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ЭКОНОМИЧЕСКОГО РОСТА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6312023" y="978987"/>
            <a:ext cx="43204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1" name="Прямоугольник 1"/>
          <p:cNvSpPr>
            <a:spLocks noChangeArrowheads="1"/>
          </p:cNvSpPr>
          <p:nvPr/>
        </p:nvSpPr>
        <p:spPr bwMode="auto">
          <a:xfrm>
            <a:off x="263353" y="1438610"/>
            <a:ext cx="3240359" cy="3785652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400" b="1" u="sng" dirty="0" smtClean="0"/>
              <a:t>Государство</a:t>
            </a:r>
            <a:r>
              <a:rPr lang="en-US" altLang="ru-RU" sz="2400" b="1" dirty="0" smtClean="0"/>
              <a:t>:</a:t>
            </a:r>
            <a:endParaRPr lang="ru-RU" altLang="ru-RU" sz="2400" b="1" dirty="0" smtClean="0"/>
          </a:p>
          <a:p>
            <a:r>
              <a:rPr lang="ru-RU" altLang="ru-RU" sz="2400" b="1" dirty="0" smtClean="0"/>
              <a:t> - Поддержка предпринимательства</a:t>
            </a:r>
          </a:p>
          <a:p>
            <a:r>
              <a:rPr lang="ru-RU" altLang="ru-RU" sz="2400" b="1" dirty="0" smtClean="0"/>
              <a:t> - Формирование инновационного и инвестиционного климата</a:t>
            </a:r>
          </a:p>
          <a:p>
            <a:r>
              <a:rPr lang="ru-RU" altLang="ru-RU" sz="2400" b="1" dirty="0" smtClean="0"/>
              <a:t> - Устойчивая законность, порядок в стране</a:t>
            </a:r>
            <a:endParaRPr lang="ru-RU" altLang="ru-RU" sz="2400" b="1" dirty="0"/>
          </a:p>
        </p:txBody>
      </p:sp>
      <p:sp>
        <p:nvSpPr>
          <p:cNvPr id="8" name="Стрелка вниз 7"/>
          <p:cNvSpPr/>
          <p:nvPr/>
        </p:nvSpPr>
        <p:spPr>
          <a:xfrm>
            <a:off x="1847529" y="983608"/>
            <a:ext cx="43204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4727847" y="1438610"/>
            <a:ext cx="3168351" cy="341632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400" b="1" u="sng" dirty="0" smtClean="0"/>
              <a:t>Экстенсивные</a:t>
            </a:r>
            <a:r>
              <a:rPr lang="en-US" altLang="ru-RU" sz="2400" b="1" dirty="0" smtClean="0"/>
              <a:t>:</a:t>
            </a:r>
            <a:endParaRPr lang="ru-RU" altLang="ru-RU" sz="2400" b="1" dirty="0" smtClean="0"/>
          </a:p>
          <a:p>
            <a:r>
              <a:rPr lang="ru-RU" altLang="ru-RU" sz="2400" b="1" dirty="0" smtClean="0"/>
              <a:t> - Рост числа занятых работников</a:t>
            </a:r>
          </a:p>
          <a:p>
            <a:r>
              <a:rPr lang="ru-RU" altLang="ru-RU" sz="2400" b="1" dirty="0" smtClean="0"/>
              <a:t> - Рост производственных площадей</a:t>
            </a:r>
          </a:p>
          <a:p>
            <a:r>
              <a:rPr lang="ru-RU" altLang="ru-RU" sz="2400" b="1" dirty="0" smtClean="0"/>
              <a:t> - Рост инвестиций при сохранении уровня технологий</a:t>
            </a:r>
            <a:endParaRPr lang="ru-RU" altLang="ru-RU" sz="2400" b="1" dirty="0"/>
          </a:p>
        </p:txBody>
      </p:sp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8990222" y="1415656"/>
            <a:ext cx="3168351" cy="3785652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400" b="1" u="sng" dirty="0" smtClean="0"/>
              <a:t>Интенсивные</a:t>
            </a:r>
            <a:r>
              <a:rPr lang="en-US" altLang="ru-RU" sz="2400" b="1" dirty="0" smtClean="0"/>
              <a:t>:</a:t>
            </a:r>
            <a:endParaRPr lang="ru-RU" altLang="ru-RU" sz="2400" b="1" dirty="0" smtClean="0"/>
          </a:p>
          <a:p>
            <a:r>
              <a:rPr lang="ru-RU" altLang="ru-RU" sz="2400" b="1" dirty="0" smtClean="0"/>
              <a:t> - Использование достижений НТР</a:t>
            </a:r>
          </a:p>
          <a:p>
            <a:r>
              <a:rPr lang="ru-RU" altLang="ru-RU" sz="2400" b="1" dirty="0" smtClean="0"/>
              <a:t> - Рост квалификации</a:t>
            </a:r>
          </a:p>
          <a:p>
            <a:r>
              <a:rPr lang="ru-RU" altLang="ru-RU" sz="2400" b="1" dirty="0" smtClean="0"/>
              <a:t> - Рост производительности труда</a:t>
            </a:r>
          </a:p>
          <a:p>
            <a:r>
              <a:rPr lang="ru-RU" altLang="ru-RU" sz="2400" b="1" dirty="0"/>
              <a:t> </a:t>
            </a:r>
            <a:r>
              <a:rPr lang="ru-RU" altLang="ru-RU" sz="2400" b="1" dirty="0" smtClean="0"/>
              <a:t>- Рост фондоотдачи</a:t>
            </a:r>
          </a:p>
          <a:p>
            <a:r>
              <a:rPr lang="ru-RU" altLang="ru-RU" sz="2400" b="1" dirty="0"/>
              <a:t> </a:t>
            </a:r>
            <a:r>
              <a:rPr lang="ru-RU" altLang="ru-RU" sz="2400" b="1" dirty="0" smtClean="0"/>
              <a:t>- Снижение материалоемкости</a:t>
            </a:r>
            <a:endParaRPr lang="ru-RU" altLang="ru-RU" sz="2400" b="1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10256590" y="978987"/>
            <a:ext cx="43204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3863752" y="1006562"/>
            <a:ext cx="432048" cy="44386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8184232" y="1053591"/>
            <a:ext cx="432048" cy="44386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"/>
          <p:cNvSpPr>
            <a:spLocks noChangeArrowheads="1"/>
          </p:cNvSpPr>
          <p:nvPr/>
        </p:nvSpPr>
        <p:spPr bwMode="auto">
          <a:xfrm>
            <a:off x="2459596" y="5492253"/>
            <a:ext cx="3240359" cy="892552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800" b="1" u="sng" dirty="0" smtClean="0"/>
              <a:t>Важнейший </a:t>
            </a:r>
            <a:r>
              <a:rPr lang="ru-RU" altLang="ru-RU" sz="2400" b="1" dirty="0" smtClean="0"/>
              <a:t>– </a:t>
            </a:r>
          </a:p>
          <a:p>
            <a:pPr algn="ctr"/>
            <a:r>
              <a:rPr lang="ru-RU" altLang="ru-RU" sz="2400" b="1" dirty="0" smtClean="0"/>
              <a:t>Накопление капитала</a:t>
            </a:r>
            <a:endParaRPr lang="ru-RU" altLang="ru-RU" sz="2400" b="1" dirty="0"/>
          </a:p>
        </p:txBody>
      </p:sp>
      <p:sp>
        <p:nvSpPr>
          <p:cNvPr id="16" name="Прямоугольник 1"/>
          <p:cNvSpPr>
            <a:spLocks noChangeArrowheads="1"/>
          </p:cNvSpPr>
          <p:nvPr/>
        </p:nvSpPr>
        <p:spPr bwMode="auto">
          <a:xfrm>
            <a:off x="6888087" y="5462334"/>
            <a:ext cx="3240359" cy="1261884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800" b="1" u="sng" dirty="0" smtClean="0"/>
              <a:t>Самостоятельный</a:t>
            </a:r>
            <a:r>
              <a:rPr lang="ru-RU" altLang="ru-RU" sz="2400" b="1" dirty="0" smtClean="0"/>
              <a:t> – </a:t>
            </a:r>
          </a:p>
          <a:p>
            <a:pPr algn="ctr"/>
            <a:r>
              <a:rPr lang="ru-RU" altLang="ru-RU" sz="2400" b="1" dirty="0" smtClean="0"/>
              <a:t>Рост совокупного спроса</a:t>
            </a:r>
            <a:endParaRPr lang="ru-RU" altLang="ru-RU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2248560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132343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ИНСТИТУЦИОНАЛЬНЫЕ ПРЕГРАДЫ ЭКОНОМИЧЕСКОГО РОСТА</a:t>
            </a:r>
            <a:endParaRPr lang="ru-RU" sz="40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630320" y="1804212"/>
            <a:ext cx="956378" cy="8338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1" name="Прямоугольник 1"/>
          <p:cNvSpPr>
            <a:spLocks noChangeArrowheads="1"/>
          </p:cNvSpPr>
          <p:nvPr/>
        </p:nvSpPr>
        <p:spPr bwMode="auto">
          <a:xfrm>
            <a:off x="995140" y="2638058"/>
            <a:ext cx="10226738" cy="3170099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ru-RU" altLang="ru-RU" sz="4000" b="1" dirty="0" smtClean="0"/>
              <a:t> - КОРРУПЦИЯ</a:t>
            </a:r>
          </a:p>
          <a:p>
            <a:r>
              <a:rPr lang="ru-RU" altLang="ru-RU" sz="4000" b="1" dirty="0"/>
              <a:t> </a:t>
            </a:r>
            <a:r>
              <a:rPr lang="ru-RU" altLang="ru-RU" sz="4000" b="1" dirty="0" smtClean="0"/>
              <a:t>- ХИЩЕНИЯ</a:t>
            </a:r>
          </a:p>
          <a:p>
            <a:r>
              <a:rPr lang="ru-RU" altLang="ru-RU" sz="4000" b="1" dirty="0"/>
              <a:t> </a:t>
            </a:r>
            <a:r>
              <a:rPr lang="ru-RU" altLang="ru-RU" sz="4000" b="1" dirty="0" smtClean="0"/>
              <a:t>- НЕЭФФЕКТИВНАЯ НАЛОГОВАЯ СИСТЕМА</a:t>
            </a:r>
          </a:p>
          <a:p>
            <a:r>
              <a:rPr lang="ru-RU" altLang="ru-RU" sz="4000" b="1" dirty="0"/>
              <a:t> </a:t>
            </a:r>
            <a:r>
              <a:rPr lang="ru-RU" altLang="ru-RU" sz="4000" b="1" dirty="0" smtClean="0"/>
              <a:t>- ПРЕОБЛАДАНИЕ ПОЛИТИЧЕСКИХ СООБРАЖЕНИЙ</a:t>
            </a:r>
            <a:endParaRPr lang="ru-RU" altLang="ru-RU" sz="4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8356329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 bwMode="auto">
          <a:xfrm>
            <a:off x="1127448" y="836712"/>
            <a:ext cx="10081120" cy="313932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cap="all" dirty="0"/>
              <a:t>С П А С И Б О </a:t>
            </a:r>
          </a:p>
          <a:p>
            <a:pPr algn="ctr">
              <a:defRPr/>
            </a:pPr>
            <a:r>
              <a:rPr lang="ru-RU" sz="6600" b="1" cap="all" dirty="0"/>
              <a:t>З А </a:t>
            </a:r>
          </a:p>
          <a:p>
            <a:pPr algn="ctr">
              <a:defRPr/>
            </a:pPr>
            <a:r>
              <a:rPr lang="ru-RU" sz="6600" b="1" cap="all" dirty="0"/>
              <a:t>В Н И М А Н И Е </a:t>
            </a:r>
            <a:r>
              <a:rPr lang="ru-RU" sz="6600" b="1" cap="all" dirty="0" smtClean="0"/>
              <a:t>!</a:t>
            </a:r>
            <a:endParaRPr lang="ru-RU" sz="6600" b="1" cap="all" dirty="0"/>
          </a:p>
        </p:txBody>
      </p:sp>
      <p:sp>
        <p:nvSpPr>
          <p:cNvPr id="38915" name="Rectangle 1"/>
          <p:cNvSpPr>
            <a:spLocks noChangeArrowheads="1"/>
          </p:cNvSpPr>
          <p:nvPr/>
        </p:nvSpPr>
        <p:spPr bwMode="auto">
          <a:xfrm>
            <a:off x="2927350" y="2852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3603625" algn="l"/>
              </a:tabLst>
            </a:pPr>
            <a:endParaRPr lang="ru-RU" altLang="ru-RU"/>
          </a:p>
        </p:txBody>
      </p:sp>
      <p:sp>
        <p:nvSpPr>
          <p:cNvPr id="38916" name="Прямоугольник 1"/>
          <p:cNvSpPr>
            <a:spLocks noChangeArrowheads="1"/>
          </p:cNvSpPr>
          <p:nvPr/>
        </p:nvSpPr>
        <p:spPr bwMode="auto">
          <a:xfrm>
            <a:off x="10620375" y="6489700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6437</TotalTime>
  <Words>196</Words>
  <Application>Microsoft Office PowerPoint</Application>
  <PresentationFormat>Произвольный</PresentationFormat>
  <Paragraphs>55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RGUPS</cp:lastModifiedBy>
  <cp:revision>845</cp:revision>
  <dcterms:created xsi:type="dcterms:W3CDTF">2013-09-08T13:14:53Z</dcterms:created>
  <dcterms:modified xsi:type="dcterms:W3CDTF">2022-04-15T07:23:27Z</dcterms:modified>
</cp:coreProperties>
</file>