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63" r:id="rId2"/>
    <p:sldId id="391" r:id="rId3"/>
    <p:sldId id="407" r:id="rId4"/>
    <p:sldId id="410" r:id="rId5"/>
    <p:sldId id="411" r:id="rId6"/>
    <p:sldId id="379" r:id="rId7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F030E2"/>
    <a:srgbClr val="6F3505"/>
    <a:srgbClr val="2E3917"/>
    <a:srgbClr val="BC6916"/>
    <a:srgbClr val="5ECA56"/>
    <a:srgbClr val="CC00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63" autoAdjust="0"/>
    <p:restoredTop sz="86446" autoAdjust="0"/>
  </p:normalViewPr>
  <p:slideViewPr>
    <p:cSldViewPr>
      <p:cViewPr varScale="1">
        <p:scale>
          <a:sx n="68" d="100"/>
          <a:sy n="68" d="100"/>
        </p:scale>
        <p:origin x="-102" y="-2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D49F70-78C7-4BD0-8FB6-C7C19FE02ACD}" type="datetimeFigureOut">
              <a:rPr lang="ru-RU"/>
              <a:pPr>
                <a:defRPr/>
              </a:pPr>
              <a:t>13.04.2022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B800994-5962-45E9-AC14-C0B1CBAD2D9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7179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E9565-FDE8-40B9-9D39-EE1ACB5BFC3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8063155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28D85-F081-4114-ACBC-4143417A0B1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8390193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D0101-9673-4107-B0F2-B64FEAB4358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35133165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10972800" cy="3886200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38223-FE42-4988-8389-F079DB18428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593109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45152-3C09-44CD-A228-8BE1BC5D61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074542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61600-C018-4B58-8085-CEDDBCD43A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9524688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CF75F-084C-46E3-A41D-DAA447ED0BA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760462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5BD54-9D1F-4099-9116-58AF9798B5D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7054863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3E0A1-0D3B-42FD-93BC-67EB87EDB4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38357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076D8-4F0A-4908-9686-6B0544127F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31642512"/>
      </p:ext>
    </p:extLst>
  </p:cSld>
  <p:clrMapOvr>
    <a:masterClrMapping/>
  </p:clrMapOvr>
  <p:transition spd="med" advTm="1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E5F4C-BCA3-4718-947A-10553C1426B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19306669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B3398-B465-4E10-A3BD-571DC8E01D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7717899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C836E20-1745-4602-9050-20B59495B2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0" r:id="rId1"/>
    <p:sldLayoutId id="2147484311" r:id="rId2"/>
    <p:sldLayoutId id="2147484312" r:id="rId3"/>
    <p:sldLayoutId id="2147484313" r:id="rId4"/>
    <p:sldLayoutId id="2147484314" r:id="rId5"/>
    <p:sldLayoutId id="2147484315" r:id="rId6"/>
    <p:sldLayoutId id="2147484316" r:id="rId7"/>
    <p:sldLayoutId id="2147484317" r:id="rId8"/>
    <p:sldLayoutId id="2147484318" r:id="rId9"/>
    <p:sldLayoutId id="2147484319" r:id="rId10"/>
    <p:sldLayoutId id="2147484320" r:id="rId11"/>
    <p:sldLayoutId id="2147484321" r:id="rId12"/>
  </p:sldLayoutIdLst>
  <p:transition spd="slow" advTm="143300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325" y="1990725"/>
            <a:ext cx="3141663" cy="238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055439" y="1412776"/>
            <a:ext cx="6810603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ru-RU" sz="2800" b="1" dirty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Дисциплина</a:t>
            </a:r>
          </a:p>
          <a:p>
            <a:pPr eaLnBrk="1" hangingPunct="1">
              <a:defRPr/>
            </a:pPr>
            <a:r>
              <a:rPr lang="ru-RU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Основы экономики</a:t>
            </a: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ru-RU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Тема</a:t>
            </a:r>
            <a:r>
              <a:rPr lang="en-US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:</a:t>
            </a:r>
            <a:r>
              <a:rPr lang="ru-RU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Эластичность спроса и предложения</a:t>
            </a: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ru-RU" sz="2800" b="1" dirty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Автор: С.Г. Шагинян</a:t>
            </a:r>
          </a:p>
        </p:txBody>
      </p:sp>
    </p:spTree>
  </p:cSld>
  <p:clrMapOvr>
    <a:masterClrMapping/>
  </p:clrMapOvr>
  <p:transition spd="slow" advTm="1274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1046210" y="332656"/>
            <a:ext cx="10226738" cy="52322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ЭЛАСТИЧНОСТЬ СПРОСА (</a:t>
            </a:r>
            <a:r>
              <a:rPr lang="en-US" sz="28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ru-RU" sz="28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b="1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5671460" y="849910"/>
            <a:ext cx="586973" cy="5444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6388" name="Прямоугольник 1"/>
          <p:cNvSpPr>
            <a:spLocks noChangeArrowheads="1"/>
          </p:cNvSpPr>
          <p:nvPr/>
        </p:nvSpPr>
        <p:spPr bwMode="auto">
          <a:xfrm>
            <a:off x="1120884" y="1351096"/>
            <a:ext cx="10152063" cy="584775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3200" b="1" dirty="0" smtClean="0"/>
              <a:t>ЧУВСТВИТЕЛЬНОСТЬ СПРОСА</a:t>
            </a:r>
            <a:endParaRPr lang="ru-RU" altLang="ru-RU" sz="3200" b="1" dirty="0"/>
          </a:p>
        </p:txBody>
      </p:sp>
      <p:sp>
        <p:nvSpPr>
          <p:cNvPr id="16389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16391" name="Прямоугольник 1"/>
          <p:cNvSpPr>
            <a:spLocks noChangeArrowheads="1"/>
          </p:cNvSpPr>
          <p:nvPr/>
        </p:nvSpPr>
        <p:spPr bwMode="auto">
          <a:xfrm>
            <a:off x="1120885" y="2480298"/>
            <a:ext cx="10152063" cy="584775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3200" b="1" dirty="0" smtClean="0"/>
              <a:t>ОДНА ИЗ ДЕТЕРМИНАНТ СПРОСА</a:t>
            </a:r>
            <a:endParaRPr lang="ru-RU" altLang="ru-RU" sz="3200" b="1" dirty="0"/>
          </a:p>
        </p:txBody>
      </p:sp>
      <p:sp>
        <p:nvSpPr>
          <p:cNvPr id="16393" name="Прямоугольник 1"/>
          <p:cNvSpPr>
            <a:spLocks noChangeArrowheads="1"/>
          </p:cNvSpPr>
          <p:nvPr/>
        </p:nvSpPr>
        <p:spPr bwMode="auto">
          <a:xfrm>
            <a:off x="1120885" y="3609500"/>
            <a:ext cx="10152062" cy="2862322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ru-RU" altLang="ru-RU" sz="3000" b="1" dirty="0" smtClean="0"/>
              <a:t> - ЦЕНА ТОВАРА</a:t>
            </a:r>
          </a:p>
          <a:p>
            <a:r>
              <a:rPr lang="ru-RU" altLang="ru-RU" sz="3000" b="1" dirty="0"/>
              <a:t> </a:t>
            </a:r>
            <a:r>
              <a:rPr lang="ru-RU" altLang="ru-RU" sz="3000" b="1" dirty="0" smtClean="0"/>
              <a:t>- ТОВАРНАЯ НАСЫЩЕННОСТЬ РЫНКА</a:t>
            </a:r>
          </a:p>
          <a:p>
            <a:r>
              <a:rPr lang="ru-RU" altLang="ru-RU" sz="3000" b="1" dirty="0"/>
              <a:t> </a:t>
            </a:r>
            <a:r>
              <a:rPr lang="ru-RU" altLang="ru-RU" sz="3000" b="1" dirty="0" smtClean="0"/>
              <a:t>- НАЛИЧИЕ БОЛЕЕ ДЕШЕВЫХ ЗАМЕНИТЕЛЕЙ</a:t>
            </a:r>
          </a:p>
          <a:p>
            <a:r>
              <a:rPr lang="ru-RU" altLang="ru-RU" sz="3000" b="1" dirty="0"/>
              <a:t> </a:t>
            </a:r>
            <a:r>
              <a:rPr lang="ru-RU" altLang="ru-RU" sz="3000" b="1" dirty="0" smtClean="0"/>
              <a:t>- ДОЛЯ ПОКУПКИ ТОВАРА В РАСХОДАХ ПОКУПАТЕЛЕЙ</a:t>
            </a:r>
          </a:p>
          <a:p>
            <a:r>
              <a:rPr lang="ru-RU" altLang="ru-RU" sz="3000" b="1" dirty="0"/>
              <a:t> </a:t>
            </a:r>
            <a:r>
              <a:rPr lang="ru-RU" altLang="ru-RU" sz="3000" b="1" dirty="0" smtClean="0"/>
              <a:t>- ЗНАЧИМОСТЬ ТОВАРА ДЛЯ ПОКУПАТЕЛЯ</a:t>
            </a:r>
          </a:p>
          <a:p>
            <a:r>
              <a:rPr lang="ru-RU" altLang="ru-RU" sz="3000" b="1" dirty="0"/>
              <a:t> </a:t>
            </a:r>
            <a:r>
              <a:rPr lang="ru-RU" altLang="ru-RU" sz="3000" b="1" dirty="0" smtClean="0"/>
              <a:t>- ВРЕМЕННОЙ ФАКТОР</a:t>
            </a:r>
            <a:endParaRPr lang="ru-RU" altLang="ru-RU" sz="3000" b="1" dirty="0"/>
          </a:p>
        </p:txBody>
      </p:sp>
      <p:sp>
        <p:nvSpPr>
          <p:cNvPr id="19" name="Стрелка вниз 18"/>
          <p:cNvSpPr/>
          <p:nvPr/>
        </p:nvSpPr>
        <p:spPr>
          <a:xfrm>
            <a:off x="5681503" y="1935871"/>
            <a:ext cx="586973" cy="5444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1" name="Стрелка вниз 20"/>
          <p:cNvSpPr/>
          <p:nvPr/>
        </p:nvSpPr>
        <p:spPr>
          <a:xfrm>
            <a:off x="5609944" y="3065073"/>
            <a:ext cx="586973" cy="5444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</p:spTree>
    <p:custDataLst>
      <p:tags r:id="rId1"/>
    </p:custData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1046210" y="332656"/>
            <a:ext cx="10226738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 ЭЛАСТИЧНОСТИ СПРОСА</a:t>
            </a:r>
            <a:endParaRPr lang="ru-RU" sz="3600" b="1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5794817" y="995397"/>
            <a:ext cx="956378" cy="8338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388" name="Прямоугольник 1"/>
              <p:cNvSpPr>
                <a:spLocks noChangeArrowheads="1"/>
              </p:cNvSpPr>
              <p:nvPr/>
            </p:nvSpPr>
            <p:spPr bwMode="auto">
              <a:xfrm>
                <a:off x="1084378" y="1901250"/>
                <a:ext cx="10152063" cy="1237711"/>
              </a:xfrm>
              <a:prstGeom prst="rect">
                <a:avLst/>
              </a:prstGeom>
              <a:noFill/>
              <a:ln w="9525">
                <a:solidFill>
                  <a:srgbClr val="6699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sz="3600" b="1" i="1" dirty="0" smtClean="0">
                          <a:latin typeface="Cambria Math"/>
                        </a:rPr>
                        <m:t>𝑬𝒅</m:t>
                      </m:r>
                      <m:r>
                        <a:rPr lang="en-US" altLang="ru-RU" sz="3600" b="1" i="1" dirty="0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altLang="ru-RU" sz="3600" b="1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altLang="ru-RU" sz="3600" b="1" i="1" dirty="0" smtClean="0">
                              <a:latin typeface="Cambria Math"/>
                            </a:rPr>
                            <m:t>Процентное изменение объема спроса</m:t>
                          </m:r>
                        </m:num>
                        <m:den>
                          <m:r>
                            <a:rPr lang="ru-RU" altLang="ru-RU" sz="3600" b="1" i="1" dirty="0" smtClean="0">
                              <a:latin typeface="Cambria Math"/>
                            </a:rPr>
                            <m:t>Процентное изменение цены</m:t>
                          </m:r>
                        </m:den>
                      </m:f>
                    </m:oMath>
                  </m:oMathPara>
                </a14:m>
                <a:endParaRPr lang="ru-RU" altLang="ru-RU" sz="3600" b="1" dirty="0"/>
              </a:p>
            </p:txBody>
          </p:sp>
        </mc:Choice>
        <mc:Fallback>
          <p:sp>
            <p:nvSpPr>
              <p:cNvPr id="16388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84378" y="1901250"/>
                <a:ext cx="10152063" cy="123771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9525">
                <a:solidFill>
                  <a:srgbClr val="6699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389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16391" name="Прямоугольник 1"/>
          <p:cNvSpPr>
            <a:spLocks noChangeArrowheads="1"/>
          </p:cNvSpPr>
          <p:nvPr/>
        </p:nvSpPr>
        <p:spPr bwMode="auto">
          <a:xfrm>
            <a:off x="1349374" y="4364523"/>
            <a:ext cx="10152063" cy="646331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3600" b="1" dirty="0" smtClean="0"/>
              <a:t>НЕ ЭЛАСТИЧНЫЙ СПРОС &lt;1&gt; ЭЛАСТИЧНЫЙ СПРОС</a:t>
            </a:r>
            <a:endParaRPr lang="ru-RU" altLang="ru-RU" sz="3600" b="1" dirty="0"/>
          </a:p>
        </p:txBody>
      </p:sp>
      <p:sp>
        <p:nvSpPr>
          <p:cNvPr id="25" name="Стрелка вниз 24"/>
          <p:cNvSpPr/>
          <p:nvPr/>
        </p:nvSpPr>
        <p:spPr>
          <a:xfrm>
            <a:off x="5947217" y="3315234"/>
            <a:ext cx="956378" cy="8338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8356329"/>
      </p:ext>
    </p:ext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1046210" y="332656"/>
            <a:ext cx="10226738" cy="58477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ЭЛАСТИЧНОСТЬ ПРЕДЛОЖЕНИЯ (</a:t>
            </a:r>
            <a:r>
              <a:rPr lang="en-US" sz="3200" b="1" u="sng" dirty="0" err="1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ru-RU" sz="32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200" b="1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5671460" y="849910"/>
            <a:ext cx="586973" cy="5444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6388" name="Прямоугольник 1"/>
          <p:cNvSpPr>
            <a:spLocks noChangeArrowheads="1"/>
          </p:cNvSpPr>
          <p:nvPr/>
        </p:nvSpPr>
        <p:spPr bwMode="auto">
          <a:xfrm>
            <a:off x="1120884" y="1351096"/>
            <a:ext cx="10152063" cy="584775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3200" b="1" dirty="0" smtClean="0"/>
              <a:t>ЧУВСТВИТЕЛЬНОСТЬ ПРЕДЛОЖЕНИЯ</a:t>
            </a:r>
            <a:endParaRPr lang="ru-RU" altLang="ru-RU" sz="3200" b="1" dirty="0"/>
          </a:p>
        </p:txBody>
      </p:sp>
      <p:sp>
        <p:nvSpPr>
          <p:cNvPr id="16389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16391" name="Прямоугольник 1"/>
          <p:cNvSpPr>
            <a:spLocks noChangeArrowheads="1"/>
          </p:cNvSpPr>
          <p:nvPr/>
        </p:nvSpPr>
        <p:spPr bwMode="auto">
          <a:xfrm>
            <a:off x="1120885" y="2480298"/>
            <a:ext cx="10152063" cy="584775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3200" b="1" dirty="0" smtClean="0"/>
              <a:t>ОДНА ИЗ ДЕТЕРМИНАНТ ПРЕДЛОЖЕНИЯ</a:t>
            </a:r>
            <a:endParaRPr lang="ru-RU" altLang="ru-RU" sz="3200" b="1" dirty="0"/>
          </a:p>
        </p:txBody>
      </p:sp>
      <p:sp>
        <p:nvSpPr>
          <p:cNvPr id="16393" name="Прямоугольник 1"/>
          <p:cNvSpPr>
            <a:spLocks noChangeArrowheads="1"/>
          </p:cNvSpPr>
          <p:nvPr/>
        </p:nvSpPr>
        <p:spPr bwMode="auto">
          <a:xfrm>
            <a:off x="1120885" y="3609500"/>
            <a:ext cx="10152062" cy="2062103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3200" b="1" dirty="0" smtClean="0"/>
              <a:t> - ИЗДЕРЖКИ</a:t>
            </a:r>
          </a:p>
          <a:p>
            <a:pPr algn="ctr"/>
            <a:r>
              <a:rPr lang="ru-RU" altLang="ru-RU" sz="3200" b="1" dirty="0"/>
              <a:t> </a:t>
            </a:r>
            <a:r>
              <a:rPr lang="ru-RU" altLang="ru-RU" sz="3200" b="1" dirty="0" smtClean="0"/>
              <a:t>- НАЛОГИ</a:t>
            </a:r>
          </a:p>
          <a:p>
            <a:pPr algn="ctr"/>
            <a:r>
              <a:rPr lang="ru-RU" altLang="ru-RU" sz="3200" b="1" dirty="0"/>
              <a:t> </a:t>
            </a:r>
            <a:r>
              <a:rPr lang="ru-RU" altLang="ru-RU" sz="3200" b="1" dirty="0" smtClean="0"/>
              <a:t>- ЦЕНА</a:t>
            </a:r>
          </a:p>
          <a:p>
            <a:pPr algn="ctr"/>
            <a:r>
              <a:rPr lang="ru-RU" altLang="ru-RU" sz="3200" b="1" dirty="0" smtClean="0"/>
              <a:t>- ВРЕМЕННОЙ ФАКТОР</a:t>
            </a:r>
            <a:endParaRPr lang="ru-RU" altLang="ru-RU" sz="3200" b="1" dirty="0"/>
          </a:p>
        </p:txBody>
      </p:sp>
      <p:sp>
        <p:nvSpPr>
          <p:cNvPr id="19" name="Стрелка вниз 18"/>
          <p:cNvSpPr/>
          <p:nvPr/>
        </p:nvSpPr>
        <p:spPr>
          <a:xfrm>
            <a:off x="5681503" y="1935871"/>
            <a:ext cx="586973" cy="5444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1" name="Стрелка вниз 20"/>
          <p:cNvSpPr/>
          <p:nvPr/>
        </p:nvSpPr>
        <p:spPr>
          <a:xfrm>
            <a:off x="5609944" y="3065073"/>
            <a:ext cx="586973" cy="5444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4808886"/>
      </p:ext>
    </p:ext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1046210" y="332656"/>
            <a:ext cx="10226738" cy="120032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 ЭЛАСТИЧНОСТИ ПРЕДЛОЖЕНИЯ</a:t>
            </a:r>
            <a:endParaRPr lang="ru-RU" sz="3600" b="1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5808982" y="1651718"/>
            <a:ext cx="956378" cy="8338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388" name="Прямоугольник 1"/>
              <p:cNvSpPr>
                <a:spLocks noChangeArrowheads="1"/>
              </p:cNvSpPr>
              <p:nvPr/>
            </p:nvSpPr>
            <p:spPr bwMode="auto">
              <a:xfrm>
                <a:off x="623392" y="2494081"/>
                <a:ext cx="11305256" cy="1237711"/>
              </a:xfrm>
              <a:prstGeom prst="rect">
                <a:avLst/>
              </a:prstGeom>
              <a:noFill/>
              <a:ln w="9525">
                <a:solidFill>
                  <a:srgbClr val="6699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sz="3600" b="1" i="1" dirty="0" smtClean="0">
                          <a:latin typeface="Cambria Math"/>
                        </a:rPr>
                        <m:t>𝑬𝒔</m:t>
                      </m:r>
                      <m:r>
                        <a:rPr lang="en-US" altLang="ru-RU" sz="3600" b="1" i="1" dirty="0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altLang="ru-RU" sz="3600" b="1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altLang="ru-RU" sz="3600" b="1" i="1" dirty="0" smtClean="0">
                              <a:latin typeface="Cambria Math"/>
                            </a:rPr>
                            <m:t>Процентное изменение объема предложения</m:t>
                          </m:r>
                        </m:num>
                        <m:den>
                          <m:r>
                            <a:rPr lang="ru-RU" altLang="ru-RU" sz="3600" b="1" i="1" dirty="0" smtClean="0">
                              <a:latin typeface="Cambria Math"/>
                            </a:rPr>
                            <m:t>Процентное изменение цены</m:t>
                          </m:r>
                        </m:den>
                      </m:f>
                    </m:oMath>
                  </m:oMathPara>
                </a14:m>
                <a:endParaRPr lang="ru-RU" altLang="ru-RU" sz="3600" b="1" dirty="0"/>
              </a:p>
            </p:txBody>
          </p:sp>
        </mc:Choice>
        <mc:Fallback>
          <p:sp>
            <p:nvSpPr>
              <p:cNvPr id="16388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3392" y="2494081"/>
                <a:ext cx="11305256" cy="123771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9525">
                <a:solidFill>
                  <a:srgbClr val="6699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389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16391" name="Прямоугольник 1"/>
          <p:cNvSpPr>
            <a:spLocks noChangeArrowheads="1"/>
          </p:cNvSpPr>
          <p:nvPr/>
        </p:nvSpPr>
        <p:spPr bwMode="auto">
          <a:xfrm>
            <a:off x="623392" y="4797152"/>
            <a:ext cx="11305256" cy="1477328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endParaRPr lang="ru-RU" altLang="ru-RU" sz="3000" b="1" dirty="0" smtClean="0"/>
          </a:p>
          <a:p>
            <a:r>
              <a:rPr lang="ru-RU" altLang="ru-RU" sz="3000" b="1" smtClean="0"/>
              <a:t>НЕ </a:t>
            </a:r>
            <a:r>
              <a:rPr lang="ru-RU" altLang="ru-RU" sz="3000" b="1" dirty="0" smtClean="0"/>
              <a:t>ЭЛАСТИЧНОЕ ПРЕДЛОЖЕНИЕ &lt;1&gt; </a:t>
            </a:r>
            <a:r>
              <a:rPr lang="ru-RU" altLang="ru-RU" sz="3000" b="1" smtClean="0"/>
              <a:t>ЭЛАСТИЧНОЕ ПРЕДЛОЖЕНИЕ</a:t>
            </a:r>
          </a:p>
          <a:p>
            <a:endParaRPr lang="ru-RU" altLang="ru-RU" sz="3000" b="1" dirty="0"/>
          </a:p>
        </p:txBody>
      </p:sp>
      <p:sp>
        <p:nvSpPr>
          <p:cNvPr id="25" name="Стрелка вниз 24"/>
          <p:cNvSpPr/>
          <p:nvPr/>
        </p:nvSpPr>
        <p:spPr>
          <a:xfrm>
            <a:off x="5847558" y="3861048"/>
            <a:ext cx="956378" cy="8338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90101050"/>
      </p:ext>
    </p:ext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 bwMode="auto">
          <a:xfrm>
            <a:off x="1127448" y="836712"/>
            <a:ext cx="10081120" cy="313932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6600" b="1" cap="all" dirty="0"/>
              <a:t>С П А С И Б О </a:t>
            </a:r>
          </a:p>
          <a:p>
            <a:pPr algn="ctr">
              <a:defRPr/>
            </a:pPr>
            <a:r>
              <a:rPr lang="ru-RU" sz="6600" b="1" cap="all" dirty="0"/>
              <a:t>З А </a:t>
            </a:r>
          </a:p>
          <a:p>
            <a:pPr algn="ctr">
              <a:defRPr/>
            </a:pPr>
            <a:r>
              <a:rPr lang="ru-RU" sz="6600" b="1" cap="all" dirty="0"/>
              <a:t>В Н И М А Н И Е </a:t>
            </a:r>
            <a:r>
              <a:rPr lang="ru-RU" sz="6600" b="1" cap="all" dirty="0" smtClean="0"/>
              <a:t>!</a:t>
            </a:r>
            <a:endParaRPr lang="ru-RU" sz="6600" b="1" cap="all" dirty="0"/>
          </a:p>
        </p:txBody>
      </p:sp>
      <p:sp>
        <p:nvSpPr>
          <p:cNvPr id="38915" name="Rectangle 1"/>
          <p:cNvSpPr>
            <a:spLocks noChangeArrowheads="1"/>
          </p:cNvSpPr>
          <p:nvPr/>
        </p:nvSpPr>
        <p:spPr bwMode="auto">
          <a:xfrm>
            <a:off x="2927350" y="28527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3603625" algn="l"/>
              </a:tabLst>
            </a:pPr>
            <a:endParaRPr lang="ru-RU" altLang="ru-RU"/>
          </a:p>
        </p:txBody>
      </p:sp>
      <p:sp>
        <p:nvSpPr>
          <p:cNvPr id="38916" name="Прямоугольник 1"/>
          <p:cNvSpPr>
            <a:spLocks noChangeArrowheads="1"/>
          </p:cNvSpPr>
          <p:nvPr/>
        </p:nvSpPr>
        <p:spPr bwMode="auto">
          <a:xfrm>
            <a:off x="10620375" y="6489700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6287</TotalTime>
  <Words>160</Words>
  <Application>Microsoft Office PowerPoint</Application>
  <PresentationFormat>Произвольный</PresentationFormat>
  <Paragraphs>38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DNA7 X86</dc:creator>
  <cp:lastModifiedBy>RGUPS</cp:lastModifiedBy>
  <cp:revision>825</cp:revision>
  <dcterms:created xsi:type="dcterms:W3CDTF">2013-09-08T13:14:53Z</dcterms:created>
  <dcterms:modified xsi:type="dcterms:W3CDTF">2022-04-13T12:06:44Z</dcterms:modified>
</cp:coreProperties>
</file>