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63" r:id="rId2"/>
    <p:sldId id="351" r:id="rId3"/>
    <p:sldId id="390" r:id="rId4"/>
    <p:sldId id="356" r:id="rId5"/>
    <p:sldId id="395" r:id="rId6"/>
    <p:sldId id="399" r:id="rId7"/>
    <p:sldId id="357" r:id="rId8"/>
    <p:sldId id="376" r:id="rId9"/>
    <p:sldId id="400" r:id="rId10"/>
    <p:sldId id="401" r:id="rId11"/>
    <p:sldId id="402" r:id="rId12"/>
    <p:sldId id="404" r:id="rId13"/>
    <p:sldId id="406" r:id="rId14"/>
    <p:sldId id="379" r:id="rId15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63" autoAdjust="0"/>
    <p:restoredTop sz="86446" autoAdjust="0"/>
  </p:normalViewPr>
  <p:slideViewPr>
    <p:cSldViewPr>
      <p:cViewPr varScale="1">
        <p:scale>
          <a:sx n="85" d="100"/>
          <a:sy n="85" d="100"/>
        </p:scale>
        <p:origin x="-739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Микро- и макроэкономика</a:t>
            </a: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Лекция</a:t>
            </a:r>
            <a:r>
              <a:rPr lang="en-US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Издержки производства</a:t>
            </a: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981830" y="476672"/>
            <a:ext cx="10226738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ПРЕДЕЛЬНЫЕ ИЗДЕРЖКИ (МС)</a:t>
            </a:r>
          </a:p>
        </p:txBody>
      </p:sp>
      <p:sp>
        <p:nvSpPr>
          <p:cNvPr id="28675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981830" y="1155468"/>
            <a:ext cx="10226738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/>
            </a:solidFill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 ОБЩИХ ИЗДЕРЖЕК, ВЫЗВАННЫЙ РОСТОМ ОБЪЕМА ВЫПУСКА НА ЕДИНИЦУ ПРОДУКЦИИ (БЫЛО – 100, СТАЛО – 101)</a:t>
            </a:r>
          </a:p>
        </p:txBody>
      </p:sp>
      <p:pic>
        <p:nvPicPr>
          <p:cNvPr id="2867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41525" y="2349500"/>
            <a:ext cx="11666538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479376" y="578297"/>
            <a:ext cx="11089232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ИЗДЕРЖКИ ПРОИЗВОДСТВА В КРАТКОСРОЧНОМ ПЕРИОДЕ</a:t>
            </a:r>
          </a:p>
        </p:txBody>
      </p:sp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479425" y="1979613"/>
            <a:ext cx="11088688" cy="198755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</a:t>
            </a:r>
            <a:r>
              <a:rPr lang="ru-RU" altLang="ru-RU" sz="2800" b="1"/>
              <a:t>- ПОСТОЯННЫЕ ФАКТОРЫ ПРОИЗВОДСТВА  - НЕИЗМЕННЫЕ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800" b="1"/>
              <a:t> - ПОСТОЯННЫЕ ИЗДЕРЖКИ – ПОСТОЯННЫЕ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800" b="1"/>
              <a:t> - ЛЮБЫЕ ИЗМЕНЕНИЯ В ИЗДЕРЖКАХ – ИЗИЕНЕНИЯ В ПЕРЕМЕННЫХ ИЗДЕРЖКАХ</a:t>
            </a:r>
          </a:p>
        </p:txBody>
      </p:sp>
      <p:sp>
        <p:nvSpPr>
          <p:cNvPr id="29700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29701" name="Прямоугольник 2"/>
          <p:cNvSpPr>
            <a:spLocks noChangeArrowheads="1"/>
          </p:cNvSpPr>
          <p:nvPr/>
        </p:nvSpPr>
        <p:spPr bwMode="auto">
          <a:xfrm>
            <a:off x="334963" y="4448175"/>
            <a:ext cx="11090275" cy="190182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</a:t>
            </a:r>
            <a:r>
              <a:rPr lang="ru-RU" altLang="ru-RU" sz="2800" b="1"/>
              <a:t>- ПРОИЗВОДИТЕЛЬНОСТЬ ПЕРЕМЕННЫХ ФАКТОРОВ ПРОИЗВОДСТВА И ИЗДЕРЖКИ ПО НИМ НАХОДЯТСЯ В ОБРАТНОЙ ЗАВИСИМОСТИ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800" b="1"/>
              <a:t> - РАЗМЕР ИЗДЕРЖЕК БУДЕТ ИЗМЕНЯТЬСЯ В ЗАВИСИМОСТИ ОТ ОТДАЧИ ПЕРЕМЕННОГО ФАКТОРА ПРОИЗВОДСТВА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5781675" y="3992563"/>
            <a:ext cx="484188" cy="490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479376" y="332656"/>
            <a:ext cx="11089232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ИЗДЕРЖКИ ПРОИЗВОДСТВА В ДОЛГОСРОЧНОМ ПЕРИОДЕ</a:t>
            </a:r>
          </a:p>
        </p:txBody>
      </p:sp>
      <p:sp>
        <p:nvSpPr>
          <p:cNvPr id="32771" name="Прямоугольник 2"/>
          <p:cNvSpPr>
            <a:spLocks noChangeArrowheads="1"/>
          </p:cNvSpPr>
          <p:nvPr/>
        </p:nvSpPr>
        <p:spPr bwMode="auto">
          <a:xfrm>
            <a:off x="479425" y="1557338"/>
            <a:ext cx="11088688" cy="502920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</a:t>
            </a:r>
            <a:r>
              <a:rPr lang="ru-RU" altLang="ru-RU" sz="2800" b="1"/>
              <a:t>- </a:t>
            </a:r>
            <a:r>
              <a:rPr lang="ru-RU" altLang="ru-RU" sz="2400" b="1"/>
              <a:t>МОГУТ БЫТЬ ИЗМЕНЕНЫ ВСЕ ФАКТОРЫ ПРОИЗВОДСТВА         ВСЕ ФАКТОРЫ СТАНОВЯТСЯ ПЕРЕМЕННЫМИ 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800" b="1"/>
              <a:t> - </a:t>
            </a:r>
            <a:r>
              <a:rPr lang="ru-RU" altLang="ru-RU" sz="2400" b="1">
                <a:solidFill>
                  <a:srgbClr val="000000"/>
                </a:solidFill>
              </a:rPr>
              <a:t>НЕТ ДЕЛЕНИЯ </a:t>
            </a:r>
            <a:r>
              <a:rPr lang="en-US" altLang="ru-RU" sz="3200" b="1">
                <a:solidFill>
                  <a:srgbClr val="000000"/>
                </a:solidFill>
              </a:rPr>
              <a:t>FC</a:t>
            </a:r>
            <a:r>
              <a:rPr lang="en-US" altLang="ru-RU" sz="2400" b="1">
                <a:solidFill>
                  <a:srgbClr val="000000"/>
                </a:solidFill>
              </a:rPr>
              <a:t> </a:t>
            </a:r>
            <a:r>
              <a:rPr lang="ru-RU" altLang="ru-RU" sz="2400" b="1">
                <a:solidFill>
                  <a:srgbClr val="000000"/>
                </a:solidFill>
              </a:rPr>
              <a:t>И </a:t>
            </a:r>
            <a:r>
              <a:rPr lang="en-US" altLang="ru-RU" sz="3200" b="1">
                <a:solidFill>
                  <a:srgbClr val="000000"/>
                </a:solidFill>
              </a:rPr>
              <a:t>VC</a:t>
            </a:r>
            <a:r>
              <a:rPr lang="en-US" altLang="ru-RU" sz="2400" b="1">
                <a:solidFill>
                  <a:srgbClr val="000000"/>
                </a:solidFill>
              </a:rPr>
              <a:t> OPTIM</a:t>
            </a:r>
            <a:endParaRPr lang="ru-RU" altLang="ru-RU" sz="2400" b="1">
              <a:solidFill>
                <a:srgbClr val="000000"/>
              </a:solidFill>
            </a:endParaRP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800" b="1"/>
              <a:t> - </a:t>
            </a:r>
            <a:r>
              <a:rPr lang="ru-RU" altLang="ru-RU" sz="2400" b="1"/>
              <a:t>АНАЛИЗИРУЮТСЯ </a:t>
            </a:r>
            <a:r>
              <a:rPr lang="ru-RU" altLang="ru-RU" sz="3200" b="1"/>
              <a:t>АТС</a:t>
            </a:r>
            <a:r>
              <a:rPr lang="ru-RU" altLang="ru-RU" sz="2400" b="1"/>
              <a:t> И </a:t>
            </a:r>
            <a:r>
              <a:rPr lang="ru-RU" altLang="ru-RU" sz="3200" b="1"/>
              <a:t>МС</a:t>
            </a:r>
            <a:r>
              <a:rPr lang="ru-RU" altLang="ru-RU" sz="2800" b="1"/>
              <a:t> 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800" b="1"/>
              <a:t> - </a:t>
            </a:r>
            <a:r>
              <a:rPr lang="ru-RU" altLang="ru-RU" sz="2400" b="1"/>
              <a:t>ЗАДАЧА АНАЛИЗА – ВЫБОР </a:t>
            </a:r>
            <a:r>
              <a:rPr lang="en-US" altLang="ru-RU" sz="3200" b="1">
                <a:solidFill>
                  <a:srgbClr val="000000"/>
                </a:solidFill>
              </a:rPr>
              <a:t>Q</a:t>
            </a:r>
            <a:r>
              <a:rPr lang="en-US" altLang="ru-RU" b="1">
                <a:solidFill>
                  <a:srgbClr val="000000"/>
                </a:solidFill>
              </a:rPr>
              <a:t> </a:t>
            </a:r>
            <a:r>
              <a:rPr lang="en-US" altLang="ru-RU" sz="2400" b="1">
                <a:solidFill>
                  <a:srgbClr val="000000"/>
                </a:solidFill>
              </a:rPr>
              <a:t>OPTIM</a:t>
            </a:r>
            <a:r>
              <a:rPr lang="ru-RU" altLang="ru-RU" sz="2400" b="1">
                <a:solidFill>
                  <a:srgbClr val="000000"/>
                </a:solidFill>
              </a:rPr>
              <a:t>  И </a:t>
            </a:r>
            <a:r>
              <a:rPr lang="en-US" altLang="ru-RU" sz="2400" b="1">
                <a:solidFill>
                  <a:srgbClr val="000000"/>
                </a:solidFill>
              </a:rPr>
              <a:t>OPTIM</a:t>
            </a:r>
            <a:r>
              <a:rPr lang="ru-RU" altLang="ru-RU" sz="2400" b="1">
                <a:solidFill>
                  <a:srgbClr val="000000"/>
                </a:solidFill>
              </a:rPr>
              <a:t> МАСШТАБА ПРОИЗВОДСТВА</a:t>
            </a:r>
            <a:endParaRPr lang="en-US" altLang="ru-RU" sz="3200" b="1"/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altLang="ru-RU" sz="2800" b="1"/>
              <a:t> - </a:t>
            </a:r>
            <a:r>
              <a:rPr lang="en-US" altLang="ru-RU" sz="2400" b="1">
                <a:solidFill>
                  <a:srgbClr val="000000"/>
                </a:solidFill>
              </a:rPr>
              <a:t>OPTIM </a:t>
            </a:r>
            <a:r>
              <a:rPr lang="ru-RU" altLang="ru-RU" sz="2400" b="1">
                <a:solidFill>
                  <a:srgbClr val="000000"/>
                </a:solidFill>
              </a:rPr>
              <a:t>МАСШТАБ ПРОИЗВОДСТВА И </a:t>
            </a:r>
            <a:r>
              <a:rPr lang="en-US" altLang="ru-RU" sz="3200" b="1">
                <a:solidFill>
                  <a:srgbClr val="000000"/>
                </a:solidFill>
              </a:rPr>
              <a:t>Q </a:t>
            </a:r>
            <a:r>
              <a:rPr lang="en-US" altLang="ru-RU" sz="2400" b="1">
                <a:solidFill>
                  <a:srgbClr val="000000"/>
                </a:solidFill>
              </a:rPr>
              <a:t>OPTIM</a:t>
            </a:r>
            <a:r>
              <a:rPr lang="ru-RU" altLang="ru-RU" sz="2400" b="1">
                <a:solidFill>
                  <a:srgbClr val="000000"/>
                </a:solidFill>
              </a:rPr>
              <a:t>         </a:t>
            </a:r>
            <a:r>
              <a:rPr lang="en-US" altLang="ru-RU" sz="2400" b="1">
                <a:solidFill>
                  <a:srgbClr val="000000"/>
                </a:solidFill>
              </a:rPr>
              <a:t>min</a:t>
            </a:r>
            <a:r>
              <a:rPr lang="ru-RU" altLang="ru-RU" sz="2400" b="1">
                <a:solidFill>
                  <a:srgbClr val="000000"/>
                </a:solidFill>
              </a:rPr>
              <a:t> </a:t>
            </a:r>
            <a:r>
              <a:rPr lang="ru-RU" altLang="ru-RU" sz="3200" b="1">
                <a:solidFill>
                  <a:srgbClr val="000000"/>
                </a:solidFill>
              </a:rPr>
              <a:t>АТС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3200" b="1">
                <a:solidFill>
                  <a:srgbClr val="000000"/>
                </a:solidFill>
              </a:rPr>
              <a:t> - </a:t>
            </a:r>
            <a:r>
              <a:rPr lang="ru-RU" altLang="ru-RU" sz="2400" b="1">
                <a:solidFill>
                  <a:srgbClr val="000000"/>
                </a:solidFill>
              </a:rPr>
              <a:t>ЭФФЕКТ МАСШТАБА (+, -)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3200" b="1"/>
              <a:t> + АТС                   - АТС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400" b="1"/>
              <a:t>СНИЖАЮТСЯ               РАСТУТ</a:t>
            </a:r>
          </a:p>
        </p:txBody>
      </p:sp>
      <p:sp>
        <p:nvSpPr>
          <p:cNvPr id="32772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815388" y="1844675"/>
            <a:ext cx="3603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104063" y="4581525"/>
            <a:ext cx="3603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flipH="1">
            <a:off x="1487488" y="5373688"/>
            <a:ext cx="576262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143250" y="5373688"/>
            <a:ext cx="4318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479376" y="578297"/>
            <a:ext cx="11089232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 ЭФФЕКТ МАСШТАБА</a:t>
            </a:r>
            <a:r>
              <a:rPr lang="en-US" sz="28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(+)</a:t>
            </a:r>
            <a:endParaRPr lang="ru-RU" sz="28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9" name="Прямоугольник 2"/>
          <p:cNvSpPr>
            <a:spLocks noChangeArrowheads="1"/>
          </p:cNvSpPr>
          <p:nvPr/>
        </p:nvSpPr>
        <p:spPr bwMode="auto">
          <a:xfrm>
            <a:off x="577850" y="2205038"/>
            <a:ext cx="11088688" cy="150812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- ЭФФЕКТИВНОСТЬ УПРАВЛЕНИЯ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- ЭФФЕКТ СПЕЦИАЛИЗАЦИИ ТРУДА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- ЭФФЕКТ ИСПОЛЬЗУЕМОГО КАПИТАЛА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- ЭФФЕКТ ПОБОЧНОГО ПРОИЗВОДСТВА, БЕЗОТХОДНОСТЬ</a:t>
            </a:r>
          </a:p>
        </p:txBody>
      </p:sp>
      <p:sp>
        <p:nvSpPr>
          <p:cNvPr id="34820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34821" name="Прямоугольник 2"/>
          <p:cNvSpPr>
            <a:spLocks noChangeArrowheads="1"/>
          </p:cNvSpPr>
          <p:nvPr/>
        </p:nvSpPr>
        <p:spPr bwMode="auto">
          <a:xfrm>
            <a:off x="334963" y="5348288"/>
            <a:ext cx="11090275" cy="113823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- НЕЭФФЕКТИВНОСТЬ УПРАВЛЕНИЯ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- НЕДОСТАВЕРНОСТЬ ИНФОРМАЦИИ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altLang="ru-RU" sz="2000" b="1"/>
              <a:t> - НЕДОИСПОЛЬЗОВАНИЕ МОЩНОСТИ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5713413" y="4391025"/>
            <a:ext cx="485775" cy="433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676900" y="1101725"/>
            <a:ext cx="484188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824" name="Прямоугольник 2"/>
          <p:cNvSpPr>
            <a:spLocks noChangeArrowheads="1"/>
          </p:cNvSpPr>
          <p:nvPr/>
        </p:nvSpPr>
        <p:spPr bwMode="auto">
          <a:xfrm>
            <a:off x="5329238" y="1590675"/>
            <a:ext cx="1179512" cy="5238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altLang="ru-RU" sz="2800" b="1"/>
              <a:t>AVC</a:t>
            </a:r>
            <a:endParaRPr lang="ru-RU" altLang="ru-RU" sz="2800" b="1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6161088" y="1671638"/>
            <a:ext cx="0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 bwMode="auto">
          <a:xfrm>
            <a:off x="479376" y="3840123"/>
            <a:ext cx="11089232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ОТРИЦАТЕЛЬНЫЙ ЭФФЕКТ МАСШТАБА</a:t>
            </a:r>
            <a:r>
              <a:rPr lang="en-US" sz="28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7" name="Прямоугольник 2"/>
          <p:cNvSpPr>
            <a:spLocks noChangeArrowheads="1"/>
          </p:cNvSpPr>
          <p:nvPr/>
        </p:nvSpPr>
        <p:spPr bwMode="auto">
          <a:xfrm>
            <a:off x="5434013" y="4824413"/>
            <a:ext cx="1179512" cy="5238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altLang="ru-RU" sz="2800" b="1"/>
              <a:t>AVC</a:t>
            </a:r>
            <a:endParaRPr lang="ru-RU" altLang="ru-RU" sz="2800" b="1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6311900" y="4941888"/>
            <a:ext cx="0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ИЗДЕРЖКИ</a:t>
            </a:r>
          </a:p>
        </p:txBody>
      </p:sp>
      <p:sp>
        <p:nvSpPr>
          <p:cNvPr id="14" name="Прямоугольник 4"/>
          <p:cNvSpPr>
            <a:spLocks noChangeArrowheads="1"/>
          </p:cNvSpPr>
          <p:nvPr/>
        </p:nvSpPr>
        <p:spPr bwMode="auto">
          <a:xfrm>
            <a:off x="1382713" y="2133600"/>
            <a:ext cx="9421812" cy="230822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ru-RU" altLang="ru-RU" sz="2400" b="1" u="sng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БУХГАЛТЕРСКИЕ ИЗДЕРЖКИ</a:t>
            </a:r>
            <a:r>
              <a:rPr lang="ru-RU" altLang="ru-RU" sz="2400" b="1" cap="all" dirty="0" smtClean="0"/>
              <a:t> – ФАКТИЧЕСКИЕ РАСХОДЫ В ДЕНЕЖНОЙ ФОРМЕ, СВЯЗАННЫЕ С ОСУЩЕСТВЛЕНИЕМ ПРОИЗВОДСТВА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ru-RU" altLang="ru-RU" sz="2400" b="1" u="sng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ЭКОНОМИЧЕСКИЕ ИЗДЕРЖКИ </a:t>
            </a:r>
            <a:r>
              <a:rPr lang="ru-RU" altLang="ru-RU" sz="2400" b="1" cap="all" dirty="0" smtClean="0"/>
              <a:t>(ВМЕНЕННЫЕ) – АЛЬТЕРНАТИВНАЯ СТОИМОСТЬ ОТВЛЕКАЕМЫХ ДЛЯ ДАННОГО ПРОИЗВОДСТВА РЕСУРСОВ</a:t>
            </a: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711450" y="1001713"/>
            <a:ext cx="492125" cy="501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1382713" y="4581525"/>
            <a:ext cx="9421812" cy="1570038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Font typeface="Arial" charset="0"/>
              <a:buNone/>
              <a:defRPr/>
            </a:pPr>
            <a:r>
              <a:rPr lang="ru-RU" sz="24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БУХГАЛТЕРСКИЕ ИЗДЕРЖКИ</a:t>
            </a:r>
            <a:r>
              <a:rPr lang="ru-RU" sz="2400" b="1" dirty="0" smtClean="0">
                <a:solidFill>
                  <a:prstClr val="black"/>
                </a:solidFill>
              </a:rPr>
              <a:t> – ИНДАКАТОР ПРОИЗВОДСТВА ПРОШЕДШЕГО ПЕРИОДА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ЭКОНОМИЧЕСКИЕ ИЗДЕРЖКИ – </a:t>
            </a:r>
            <a:r>
              <a:rPr lang="ru-RU" altLang="ru-RU" sz="2400" b="1" cap="all" dirty="0" smtClean="0">
                <a:solidFill>
                  <a:prstClr val="black"/>
                </a:solidFill>
              </a:rPr>
              <a:t>ИНДИКАТОР БУДУЩЕГО СОСТОЯНИЯ ПРОИЗВОДСТВА, ОБУСЛОВЛЕННОГО ПРИНИМАЕМЫМИ РЕШЕНИЯМИ</a:t>
            </a:r>
            <a:endParaRPr lang="ru-RU" altLang="ru-RU" sz="2400" b="1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8653463" y="1001713"/>
            <a:ext cx="492125" cy="501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1357313" y="1503363"/>
            <a:ext cx="3298825" cy="46196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БУХГАЛТЕРСКИЕ</a:t>
            </a: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7251700" y="1535113"/>
            <a:ext cx="3297238" cy="46196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ЭКОНОМИЧЕСКИЕ</a:t>
            </a:r>
          </a:p>
        </p:txBody>
      </p:sp>
    </p:spTree>
    <p:custDataLst>
      <p:tags r:id="rId1"/>
    </p:custData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ИЗДЕРЖКИ</a:t>
            </a:r>
            <a:endParaRPr lang="ru-RU" sz="2400" b="1" dirty="0">
              <a:ln w="11430"/>
              <a:solidFill>
                <a:prstClr val="black">
                  <a:lumMod val="65000"/>
                  <a:lumOff val="35000"/>
                </a:prst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855913" y="917575"/>
            <a:ext cx="592137" cy="3794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436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solidFill>
                  <a:srgbClr val="000000"/>
                </a:solidFill>
                <a:latin typeface="Bookman Old Style" pitchFamily="18" charset="0"/>
              </a:rPr>
              <a:t>С.Г. Шагинян</a:t>
            </a:r>
            <a:endParaRPr lang="ru-RU" altLang="ru-RU" sz="12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8437" name="Прямоугольник 1"/>
          <p:cNvSpPr>
            <a:spLocks noChangeArrowheads="1"/>
          </p:cNvSpPr>
          <p:nvPr/>
        </p:nvSpPr>
        <p:spPr bwMode="auto">
          <a:xfrm>
            <a:off x="1052513" y="1270000"/>
            <a:ext cx="3603625" cy="83026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solidFill>
                  <a:srgbClr val="000000"/>
                </a:solidFill>
              </a:rPr>
              <a:t>ЯВНЫЕ (ИКСПЛИЦИТНЫЕ, ВНЕШНИЕ) ИЗДЕРЖКИ</a:t>
            </a:r>
          </a:p>
        </p:txBody>
      </p:sp>
      <p:sp>
        <p:nvSpPr>
          <p:cNvPr id="17417" name="Прямоугольник 1"/>
          <p:cNvSpPr>
            <a:spLocks noChangeArrowheads="1"/>
          </p:cNvSpPr>
          <p:nvPr/>
        </p:nvSpPr>
        <p:spPr bwMode="auto">
          <a:xfrm>
            <a:off x="1052513" y="2636838"/>
            <a:ext cx="10152062" cy="304641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alt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ЯВНЫЕ ИЗДЕРЖКИ </a:t>
            </a:r>
            <a:r>
              <a:rPr lang="ru-RU" altLang="ru-RU" sz="2400" b="1" dirty="0" smtClean="0">
                <a:solidFill>
                  <a:srgbClr val="000000"/>
                </a:solidFill>
              </a:rPr>
              <a:t>– ДЕНЕЖНЫЕ ПЛАТЕЖИ ВЫПЛАТЫ ЗА ПРИВЛЕКАЕМЫЕ ДЛЯ ПРОИЗВОДСТВА РЕСУРСЫ (ПЛАТЕЖИ ПОСТАВЩИКАМ ФАКТОРОВ ПРОИЗВОДСТВА)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alt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НЕЯВНЫЕ ИЗДЕРЖКИ</a:t>
            </a:r>
            <a:r>
              <a:rPr lang="ru-RU" altLang="ru-RU" sz="2400" b="1" dirty="0" smtClean="0">
                <a:solidFill>
                  <a:srgbClr val="000000"/>
                </a:solidFill>
              </a:rPr>
              <a:t> – ИЗДЕРЖКИ СОБСТВЕННЫХ НЕОПЛАЧЕННЫХ РЕСУРСОВ И УПУЩЕННЫЕ ВЫГОДЫ, КОТОРЫЕ НЕ НАХОДЯТ ОТРАЖЕНИЕ В БУХГАЛТЕРСКОМ УЧЕТЕ (ДЕНЕЖНЫЕ ДОХОДЫ, КОТОРЫЕ БЫЛИ БЫ ПОЛУЧЕНЫ, ПРИ АЛЬТЕРНАТИВНОМ  ИСПОЛЬЗОВАНИИ ИМЕЮЩИХСЯ РЕСУРСОВ)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8904288" y="931863"/>
            <a:ext cx="592137" cy="3794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440" name="Прямоугольник 1"/>
          <p:cNvSpPr>
            <a:spLocks noChangeArrowheads="1"/>
          </p:cNvSpPr>
          <p:nvPr/>
        </p:nvSpPr>
        <p:spPr bwMode="auto">
          <a:xfrm>
            <a:off x="7669213" y="1311275"/>
            <a:ext cx="3603625" cy="120015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solidFill>
                  <a:srgbClr val="000000"/>
                </a:solidFill>
              </a:rPr>
              <a:t>НЕЯВНЫЕ (ИМПЛИЦИТНЫЕ, ВНУТРЕННИЕ) ИЗДЕРЖКИ</a:t>
            </a: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1392428" y="578297"/>
            <a:ext cx="9144000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БЕЗВОЗРАТНЫЕ ИЗДЕРЖКИ</a:t>
            </a:r>
          </a:p>
        </p:txBody>
      </p:sp>
      <p:sp>
        <p:nvSpPr>
          <p:cNvPr id="8" name="Прямоугольник 2"/>
          <p:cNvSpPr>
            <a:spLocks noChangeArrowheads="1"/>
          </p:cNvSpPr>
          <p:nvPr/>
        </p:nvSpPr>
        <p:spPr bwMode="auto">
          <a:xfrm>
            <a:off x="1439863" y="1844675"/>
            <a:ext cx="9215437" cy="2973388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buFontTx/>
              <a:buChar char="-"/>
              <a:defRPr/>
            </a:pPr>
            <a:r>
              <a:rPr lang="ru-RU" alt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ОСУЩЕСТВЛЯЮТСЯ ФИРМОЙ ЕДИНОЖДЫ И НЕ МОГУТ БЫТЬ ВОЗРАЩЕНЫ (ВОЗМЕШЕНЫ) НИ ПРИ КАКИХ ОБСТОЯТЕЛЬСТВАХ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alt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НЕВОСПОЛНИМЫЕ ПОТЕРИ ФИРМЫ</a:t>
            </a:r>
            <a:endParaRPr lang="ru-RU" alt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60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1392428" y="578297"/>
            <a:ext cx="9144000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ИЗДЕРЖКИ</a:t>
            </a:r>
          </a:p>
        </p:txBody>
      </p:sp>
      <p:sp>
        <p:nvSpPr>
          <p:cNvPr id="8" name="Прямоугольник 2"/>
          <p:cNvSpPr>
            <a:spLocks noChangeArrowheads="1"/>
          </p:cNvSpPr>
          <p:nvPr/>
        </p:nvSpPr>
        <p:spPr bwMode="auto">
          <a:xfrm>
            <a:off x="1439863" y="1412875"/>
            <a:ext cx="9215437" cy="83026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ЯВНЫЕ ИЗДЕРЖКИ + НЕЯВНЫЕ ИЗДЕРЖКИ (БУХГАЛТЕРСКИЕ ИЗДЕРЖКИ) </a:t>
            </a:r>
            <a:endParaRPr lang="ru-RU" alt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4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1436688" y="2492375"/>
            <a:ext cx="9215437" cy="46196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БУХГАЛТЕРСКАЯ ПРИБЫЛЬ = ВЫРУЧКА – ЯВНЫЕ ИЗДЕРЖКИ</a:t>
            </a:r>
            <a:endParaRPr lang="ru-RU" alt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1436688" y="3573463"/>
            <a:ext cx="9215437" cy="17176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ЧИСТАЯ ЭКОНОМИЧЕСКАЯ ПРИБЫЛЬ = ВЫРУЧКА – ЯВНЫЕ ИЗДЕРЖКИ – НЕЯВНЫЕ ИЗДЕРЖКИ</a:t>
            </a:r>
          </a:p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</a:t>
            </a:r>
          </a:p>
          <a:p>
            <a:pPr algn="just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БУХГАЛТЕРСКАЯ ПРИБЫЛЬ – НЕЯВНЫЕ ИЗДЕРЖКИ</a:t>
            </a:r>
            <a:endParaRPr lang="ru-RU" alt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2"/>
          <p:cNvSpPr>
            <a:spLocks noChangeArrowheads="1"/>
          </p:cNvSpPr>
          <p:nvPr/>
        </p:nvSpPr>
        <p:spPr bwMode="auto">
          <a:xfrm>
            <a:off x="1473200" y="5716588"/>
            <a:ext cx="9215438" cy="83026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НОРМАЛЬНАЯ ПРИБЫЛЬ – МАКСИМАЛЬНАЯ ПРИБЫЛЬ ОТ АЛЬТЕРНАТИВНОГО ИСПОЛЬЗОВАНИЯ ФАКТОРОВ ПРОИЗВОДСТВА</a:t>
            </a:r>
            <a:endParaRPr lang="ru-RU" alt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479376" y="578297"/>
            <a:ext cx="11089232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ПРОИЗВОДСТВЕННЫЕ ФАКТОРЫ</a:t>
            </a:r>
          </a:p>
        </p:txBody>
      </p:sp>
      <p:sp>
        <p:nvSpPr>
          <p:cNvPr id="2457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479425" y="1703388"/>
            <a:ext cx="3686175" cy="164306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ПОСТОЯННЫЕ</a:t>
            </a:r>
          </a:p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/>
              <a:t> (ЗДАНИЯ, СООРУЖЕНИЯ, ОБОРУДОВАНИЕ, МЕНЕДЖЕРЫ)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900238" y="1179513"/>
            <a:ext cx="484187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9551988" y="1206500"/>
            <a:ext cx="485775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2"/>
          <p:cNvSpPr>
            <a:spLocks noChangeArrowheads="1"/>
          </p:cNvSpPr>
          <p:nvPr/>
        </p:nvSpPr>
        <p:spPr bwMode="auto">
          <a:xfrm>
            <a:off x="7881938" y="1703388"/>
            <a:ext cx="3686175" cy="201295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ПЕРЕМЕННЫЕ</a:t>
            </a:r>
            <a:r>
              <a:rPr lang="ru-RU" altLang="ru-RU" sz="2400" b="1" dirty="0" smtClean="0"/>
              <a:t> </a:t>
            </a:r>
          </a:p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/>
              <a:t>(СЫРЬЕ, МАТЕРИАЛЫ, ЭНЕРГИЯ, РАБОЧИЕ СДЕЛЬЩИКИ, ПОВРЕМЕНЩИКИ)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1838325" y="3368675"/>
            <a:ext cx="484188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9551988" y="3716338"/>
            <a:ext cx="485775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2"/>
          <p:cNvSpPr>
            <a:spLocks noChangeArrowheads="1"/>
          </p:cNvSpPr>
          <p:nvPr/>
        </p:nvSpPr>
        <p:spPr bwMode="auto">
          <a:xfrm>
            <a:off x="479425" y="3857625"/>
            <a:ext cx="3686175" cy="13493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ПОСТОЯННЫЕ</a:t>
            </a:r>
          </a:p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/>
              <a:t> </a:t>
            </a: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ИЗДЕРЖКИ</a:t>
            </a:r>
          </a:p>
          <a:p>
            <a:pPr algn="ctr">
              <a:buFont typeface="Arial" charset="0"/>
              <a:buNone/>
              <a:defRPr/>
            </a:pPr>
            <a:r>
              <a:rPr lang="en-US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</a:t>
            </a:r>
            <a:endParaRPr lang="ru-RU" alt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2"/>
          <p:cNvSpPr>
            <a:spLocks noChangeArrowheads="1"/>
          </p:cNvSpPr>
          <p:nvPr/>
        </p:nvSpPr>
        <p:spPr bwMode="auto">
          <a:xfrm>
            <a:off x="7881938" y="4186238"/>
            <a:ext cx="3686175" cy="134778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ПЕРЕМЕННЫЕ</a:t>
            </a:r>
            <a:r>
              <a:rPr lang="ru-RU" altLang="ru-RU" sz="2400" b="1" dirty="0" smtClean="0"/>
              <a:t> </a:t>
            </a:r>
          </a:p>
          <a:p>
            <a:pPr algn="ctr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ИЗДЕРЖКИ</a:t>
            </a:r>
          </a:p>
          <a:p>
            <a:pPr algn="ctr">
              <a:buFont typeface="Arial" charset="0"/>
              <a:buNone/>
              <a:defRPr/>
            </a:pPr>
            <a:r>
              <a:rPr lang="en-US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VC</a:t>
            </a:r>
            <a:endParaRPr lang="ru-RU" alt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2"/>
          <p:cNvSpPr>
            <a:spLocks noChangeArrowheads="1"/>
          </p:cNvSpPr>
          <p:nvPr/>
        </p:nvSpPr>
        <p:spPr bwMode="auto">
          <a:xfrm>
            <a:off x="479425" y="5805488"/>
            <a:ext cx="11088688" cy="96678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en-US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 + VC = TC</a:t>
            </a:r>
            <a:r>
              <a:rPr lang="en-US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just">
              <a:buFont typeface="Arial" charset="0"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ТС – ОБЩИЕ (ВАЛОВЫЕ, СОВОКУПНЫЕ) ИЗДЕРЖКИ</a:t>
            </a: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547843" y="332656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КРИВЫЕ ИЗДЕРЖЕК ПРОИЗВОДСТВА</a:t>
            </a:r>
          </a:p>
        </p:txBody>
      </p:sp>
      <p:sp>
        <p:nvSpPr>
          <p:cNvPr id="25603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pic>
        <p:nvPicPr>
          <p:cNvPr id="25604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1125538"/>
            <a:ext cx="11450637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981830" y="476672"/>
            <a:ext cx="10226738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ИЗДЕРЖКИ</a:t>
            </a:r>
          </a:p>
        </p:txBody>
      </p:sp>
      <p:sp>
        <p:nvSpPr>
          <p:cNvPr id="26627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pic>
        <p:nvPicPr>
          <p:cNvPr id="26628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196975"/>
            <a:ext cx="11314113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981830" y="476672"/>
            <a:ext cx="10226738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ОБЩИЕ ИЗДЕРЖКИ  (</a:t>
            </a:r>
            <a:r>
              <a:rPr lang="en-US" sz="2800" b="1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ATC)</a:t>
            </a:r>
            <a:endParaRPr lang="ru-RU" sz="28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1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2963" y="1412875"/>
            <a:ext cx="12096751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6118</TotalTime>
  <Words>500</Words>
  <Application>Microsoft Office PowerPoint</Application>
  <PresentationFormat>Произвольный</PresentationFormat>
  <Paragraphs>89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1</cp:lastModifiedBy>
  <cp:revision>806</cp:revision>
  <dcterms:created xsi:type="dcterms:W3CDTF">2013-09-08T13:14:53Z</dcterms:created>
  <dcterms:modified xsi:type="dcterms:W3CDTF">2022-04-18T20:19:21Z</dcterms:modified>
</cp:coreProperties>
</file>