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63" r:id="rId2"/>
    <p:sldId id="351" r:id="rId3"/>
    <p:sldId id="390" r:id="rId4"/>
    <p:sldId id="356" r:id="rId5"/>
    <p:sldId id="395" r:id="rId6"/>
    <p:sldId id="399" r:id="rId7"/>
    <p:sldId id="357" r:id="rId8"/>
    <p:sldId id="376" r:id="rId9"/>
    <p:sldId id="400" r:id="rId10"/>
    <p:sldId id="401" r:id="rId11"/>
    <p:sldId id="402" r:id="rId12"/>
    <p:sldId id="404" r:id="rId13"/>
    <p:sldId id="406" r:id="rId14"/>
    <p:sldId id="379" r:id="rId15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F030E2"/>
    <a:srgbClr val="6F3505"/>
    <a:srgbClr val="2E3917"/>
    <a:srgbClr val="BC6916"/>
    <a:srgbClr val="5ECA56"/>
    <a:srgbClr val="CC00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63" autoAdjust="0"/>
    <p:restoredTop sz="86446" autoAdjust="0"/>
  </p:normalViewPr>
  <p:slideViewPr>
    <p:cSldViewPr>
      <p:cViewPr varScale="1">
        <p:scale>
          <a:sx n="85" d="100"/>
          <a:sy n="85" d="100"/>
        </p:scale>
        <p:origin x="-739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D49F70-78C7-4BD0-8FB6-C7C19FE02ACD}" type="datetimeFigureOut">
              <a:rPr lang="ru-RU"/>
              <a:pPr>
                <a:defRPr/>
              </a:pPr>
              <a:t>18.04.2022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B800994-5962-45E9-AC14-C0B1CBAD2D9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7179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E9565-FDE8-40B9-9D39-EE1ACB5BFC3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8063155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28D85-F081-4114-ACBC-4143417A0B1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8390193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D0101-9673-4107-B0F2-B64FEAB4358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5133165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10972800" cy="3886200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38223-FE42-4988-8389-F079DB18428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593109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45152-3C09-44CD-A228-8BE1BC5D61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74542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61600-C018-4B58-8085-CEDDBCD43A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9524688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CF75F-084C-46E3-A41D-DAA447ED0BA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760462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5BD54-9D1F-4099-9116-58AF9798B5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7054863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3E0A1-0D3B-42FD-93BC-67EB87EDB4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38357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076D8-4F0A-4908-9686-6B0544127F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1642512"/>
      </p:ext>
    </p:extLst>
  </p:cSld>
  <p:clrMapOvr>
    <a:masterClrMapping/>
  </p:clrMapOvr>
  <p:transition spd="med" advTm="1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E5F4C-BCA3-4718-947A-10553C1426B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19306669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B3398-B465-4E10-A3BD-571DC8E01D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7717899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6F9FC"/>
            </a:gs>
            <a:gs pos="74001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C836E20-1745-4602-9050-20B59495B2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0" r:id="rId1"/>
    <p:sldLayoutId id="2147484311" r:id="rId2"/>
    <p:sldLayoutId id="2147484312" r:id="rId3"/>
    <p:sldLayoutId id="2147484313" r:id="rId4"/>
    <p:sldLayoutId id="2147484314" r:id="rId5"/>
    <p:sldLayoutId id="2147484315" r:id="rId6"/>
    <p:sldLayoutId id="2147484316" r:id="rId7"/>
    <p:sldLayoutId id="2147484317" r:id="rId8"/>
    <p:sldLayoutId id="2147484318" r:id="rId9"/>
    <p:sldLayoutId id="2147484319" r:id="rId10"/>
    <p:sldLayoutId id="2147484320" r:id="rId11"/>
    <p:sldLayoutId id="2147484321" r:id="rId12"/>
  </p:sldLayoutIdLst>
  <p:transition spd="slow" advTm="143300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325" y="1990725"/>
            <a:ext cx="3141663" cy="238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055439" y="1412776"/>
            <a:ext cx="6810603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ru-RU" sz="2800" b="1" dirty="0">
                <a:ln w="11430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Дисциплина</a:t>
            </a:r>
          </a:p>
          <a:p>
            <a:pPr eaLnBrk="1" hangingPunct="1">
              <a:defRPr/>
            </a:pPr>
            <a:r>
              <a:rPr lang="ru-RU" sz="2800" b="1" dirty="0">
                <a:ln w="11430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Микро- и макроэкономика</a:t>
            </a:r>
          </a:p>
          <a:p>
            <a:pPr eaLnBrk="1" hangingPunct="1">
              <a:defRPr/>
            </a:pPr>
            <a:endParaRPr lang="ru-RU" sz="2800" b="1" dirty="0">
              <a:ln w="11430">
                <a:solidFill>
                  <a:schemeClr val="accent1">
                    <a:lumMod val="75000"/>
                  </a:schemeClr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itchFamily="18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ru-RU" sz="2800" b="1" dirty="0">
              <a:ln w="11430">
                <a:solidFill>
                  <a:schemeClr val="accent1">
                    <a:lumMod val="75000"/>
                  </a:schemeClr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itchFamily="18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ru-RU" sz="2800" b="1" dirty="0">
                <a:ln w="11430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Лекция</a:t>
            </a:r>
            <a:r>
              <a:rPr lang="en-US" sz="2800" b="1" dirty="0">
                <a:ln w="11430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:</a:t>
            </a:r>
            <a:r>
              <a:rPr lang="ru-RU" sz="2800" b="1" dirty="0">
                <a:ln w="11430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 Издержки производства</a:t>
            </a:r>
          </a:p>
          <a:p>
            <a:pPr eaLnBrk="1" hangingPunct="1">
              <a:defRPr/>
            </a:pPr>
            <a:endParaRPr lang="ru-RU" sz="2800" b="1" dirty="0">
              <a:ln w="11430">
                <a:solidFill>
                  <a:schemeClr val="accent1">
                    <a:lumMod val="75000"/>
                  </a:schemeClr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itchFamily="18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ru-RU" sz="2800" b="1" dirty="0">
                <a:ln w="11430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Автор: С.Г. Шагинян</a:t>
            </a:r>
          </a:p>
        </p:txBody>
      </p:sp>
    </p:spTree>
  </p:cSld>
  <p:clrMapOvr>
    <a:masterClrMapping/>
  </p:clrMapOvr>
  <p:transition spd="slow" advTm="1274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 bwMode="auto">
          <a:xfrm>
            <a:off x="981830" y="476672"/>
            <a:ext cx="10226738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143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ПРЕДЕЛЬНЫЕ ИЗДЕРЖКИ (МС)</a:t>
            </a:r>
          </a:p>
        </p:txBody>
      </p:sp>
      <p:sp>
        <p:nvSpPr>
          <p:cNvPr id="28675" name="Прямоугольник 1"/>
          <p:cNvSpPr>
            <a:spLocks noChangeArrowheads="1"/>
          </p:cNvSpPr>
          <p:nvPr/>
        </p:nvSpPr>
        <p:spPr bwMode="auto">
          <a:xfrm>
            <a:off x="10688638" y="6456363"/>
            <a:ext cx="1320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altLang="ru-RU" sz="1200" b="1" i="1">
                <a:latin typeface="Bookman Old Style" pitchFamily="18" charset="0"/>
              </a:rPr>
              <a:t>С.Г. Шагинян</a:t>
            </a:r>
            <a:endParaRPr lang="ru-RU" altLang="ru-RU" sz="1200"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981830" y="1155468"/>
            <a:ext cx="10226738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bg1"/>
            </a:solidFill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ПРИРОСТ ОБЩИХ ИЗДЕРЖЕК, ВЫЗВАННЫЙ РОСТОМ ОБЪЕМА ВЫПУСКА НА ЕДИНИЦУ ПРОДУКЦИИ (БЫЛО – 100, СТАЛО – 101)</a:t>
            </a:r>
          </a:p>
        </p:txBody>
      </p:sp>
      <p:pic>
        <p:nvPicPr>
          <p:cNvPr id="2867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41525" y="2349500"/>
            <a:ext cx="11666538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 spd="slow" advTm="864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 bwMode="auto">
          <a:xfrm>
            <a:off x="479376" y="578297"/>
            <a:ext cx="11089232" cy="12003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u="sng" dirty="0">
                <a:ln w="1143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ИЗДЕРЖКИ ПРОИЗВОДСТВА В КРАТКОСРОЧНОМ ПЕРИОДЕ</a:t>
            </a:r>
          </a:p>
        </p:txBody>
      </p:sp>
      <p:sp>
        <p:nvSpPr>
          <p:cNvPr id="29699" name="Прямоугольник 2"/>
          <p:cNvSpPr>
            <a:spLocks noChangeArrowheads="1"/>
          </p:cNvSpPr>
          <p:nvPr/>
        </p:nvSpPr>
        <p:spPr bwMode="auto">
          <a:xfrm>
            <a:off x="479425" y="1979613"/>
            <a:ext cx="11088688" cy="1987550"/>
          </a:xfrm>
          <a:prstGeom prst="rect">
            <a:avLst/>
          </a:prstGeom>
          <a:noFill/>
          <a:ln w="9525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ru-RU" altLang="ru-RU" sz="2000" b="1"/>
              <a:t> </a:t>
            </a:r>
            <a:r>
              <a:rPr lang="ru-RU" altLang="ru-RU" sz="2800" b="1"/>
              <a:t>- ПОСТОЯННЫЕ ФАКТОРЫ ПРОИЗВОДСТВА  - НЕИЗМЕННЫЕ</a:t>
            </a:r>
          </a:p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ru-RU" altLang="ru-RU" sz="2800" b="1"/>
              <a:t> - ПОСТОЯННЫЕ ИЗДЕРЖКИ – ПОСТОЯННЫЕ</a:t>
            </a:r>
          </a:p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ru-RU" altLang="ru-RU" sz="2800" b="1"/>
              <a:t> - ЛЮБЫЕ ИЗМЕНЕНИЯ В ИЗДЕРЖКАХ – ИЗИЕНЕНИЯ В ПЕРЕМЕННЫХ ИЗДЕРЖКАХ</a:t>
            </a:r>
          </a:p>
        </p:txBody>
      </p:sp>
      <p:sp>
        <p:nvSpPr>
          <p:cNvPr id="29700" name="Прямоугольник 1"/>
          <p:cNvSpPr>
            <a:spLocks noChangeArrowheads="1"/>
          </p:cNvSpPr>
          <p:nvPr/>
        </p:nvSpPr>
        <p:spPr bwMode="auto">
          <a:xfrm>
            <a:off x="10688638" y="6456363"/>
            <a:ext cx="1320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altLang="ru-RU" sz="1200" b="1" i="1">
                <a:latin typeface="Bookman Old Style" pitchFamily="18" charset="0"/>
              </a:rPr>
              <a:t>С.Г. Шагинян</a:t>
            </a:r>
            <a:endParaRPr lang="ru-RU" altLang="ru-RU" sz="1200">
              <a:latin typeface="Bookman Old Style" pitchFamily="18" charset="0"/>
            </a:endParaRPr>
          </a:p>
        </p:txBody>
      </p:sp>
      <p:sp>
        <p:nvSpPr>
          <p:cNvPr id="29701" name="Прямоугольник 2"/>
          <p:cNvSpPr>
            <a:spLocks noChangeArrowheads="1"/>
          </p:cNvSpPr>
          <p:nvPr/>
        </p:nvSpPr>
        <p:spPr bwMode="auto">
          <a:xfrm>
            <a:off x="334963" y="4448175"/>
            <a:ext cx="11090275" cy="1901825"/>
          </a:xfrm>
          <a:prstGeom prst="rect">
            <a:avLst/>
          </a:prstGeom>
          <a:noFill/>
          <a:ln w="9525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ru-RU" altLang="ru-RU" sz="2000" b="1"/>
              <a:t> </a:t>
            </a:r>
            <a:r>
              <a:rPr lang="ru-RU" altLang="ru-RU" sz="2800" b="1"/>
              <a:t>- ПРОИЗВОДИТЕЛЬНОСТЬ ПЕРЕМЕННЫХ ФАКТОРОВ ПРОИЗВОДСТВА И ИЗДЕРЖКИ ПО НИМ НАХОДЯТСЯ В ОБРАТНОЙ ЗАВИСИМОСТИ</a:t>
            </a:r>
          </a:p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ru-RU" altLang="ru-RU" sz="2800" b="1"/>
              <a:t> - РАЗМЕР ИЗДЕРЖЕК БУДЕТ ИЗМЕНЯТЬСЯ В ЗАВИСИМОСТИ ОТ ОТДАЧИ ПЕРЕМЕННОГО ФАКТОРА ПРОИЗВОДСТВА</a:t>
            </a:r>
          </a:p>
        </p:txBody>
      </p:sp>
      <p:sp>
        <p:nvSpPr>
          <p:cNvPr id="2" name="Стрелка вниз 1"/>
          <p:cNvSpPr/>
          <p:nvPr/>
        </p:nvSpPr>
        <p:spPr>
          <a:xfrm>
            <a:off x="5781675" y="3992563"/>
            <a:ext cx="484188" cy="4905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custDataLst>
      <p:tags r:id="rId1"/>
    </p:custDataLst>
  </p:cSld>
  <p:clrMapOvr>
    <a:masterClrMapping/>
  </p:clrMapOvr>
  <p:transition spd="slow" advTm="864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 bwMode="auto">
          <a:xfrm>
            <a:off x="479376" y="332656"/>
            <a:ext cx="11089232" cy="107721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>
                <a:ln w="1143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ИЗДЕРЖКИ ПРОИЗВОДСТВА В ДОЛГОСРОЧНОМ ПЕРИОДЕ</a:t>
            </a:r>
          </a:p>
        </p:txBody>
      </p:sp>
      <p:sp>
        <p:nvSpPr>
          <p:cNvPr id="32771" name="Прямоугольник 2"/>
          <p:cNvSpPr>
            <a:spLocks noChangeArrowheads="1"/>
          </p:cNvSpPr>
          <p:nvPr/>
        </p:nvSpPr>
        <p:spPr bwMode="auto">
          <a:xfrm>
            <a:off x="479425" y="1557338"/>
            <a:ext cx="11088688" cy="5029200"/>
          </a:xfrm>
          <a:prstGeom prst="rect">
            <a:avLst/>
          </a:prstGeom>
          <a:noFill/>
          <a:ln w="9525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ru-RU" altLang="ru-RU" sz="2000" b="1"/>
              <a:t> </a:t>
            </a:r>
            <a:r>
              <a:rPr lang="ru-RU" altLang="ru-RU" sz="2800" b="1"/>
              <a:t>- </a:t>
            </a:r>
            <a:r>
              <a:rPr lang="ru-RU" altLang="ru-RU" sz="2400" b="1"/>
              <a:t>МОГУТ БЫТЬ ИЗМЕНЕНЫ ВСЕ ФАКТОРЫ ПРОИЗВОДСТВА         ВСЕ ФАКТОРЫ СТАНОВЯТСЯ ПЕРЕМЕННЫМИ </a:t>
            </a:r>
          </a:p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ru-RU" altLang="ru-RU" sz="2800" b="1"/>
              <a:t> - </a:t>
            </a:r>
            <a:r>
              <a:rPr lang="ru-RU" altLang="ru-RU" sz="2400" b="1">
                <a:solidFill>
                  <a:srgbClr val="000000"/>
                </a:solidFill>
              </a:rPr>
              <a:t>НЕТ ДЕЛЕНИЯ </a:t>
            </a:r>
            <a:r>
              <a:rPr lang="en-US" altLang="ru-RU" sz="3200" b="1">
                <a:solidFill>
                  <a:srgbClr val="000000"/>
                </a:solidFill>
              </a:rPr>
              <a:t>FC</a:t>
            </a:r>
            <a:r>
              <a:rPr lang="en-US" altLang="ru-RU" sz="2400" b="1">
                <a:solidFill>
                  <a:srgbClr val="000000"/>
                </a:solidFill>
              </a:rPr>
              <a:t> </a:t>
            </a:r>
            <a:r>
              <a:rPr lang="ru-RU" altLang="ru-RU" sz="2400" b="1">
                <a:solidFill>
                  <a:srgbClr val="000000"/>
                </a:solidFill>
              </a:rPr>
              <a:t>И </a:t>
            </a:r>
            <a:r>
              <a:rPr lang="en-US" altLang="ru-RU" sz="3200" b="1">
                <a:solidFill>
                  <a:srgbClr val="000000"/>
                </a:solidFill>
              </a:rPr>
              <a:t>VC</a:t>
            </a:r>
            <a:r>
              <a:rPr lang="en-US" altLang="ru-RU" sz="2400" b="1">
                <a:solidFill>
                  <a:srgbClr val="000000"/>
                </a:solidFill>
              </a:rPr>
              <a:t> OPTIM</a:t>
            </a:r>
            <a:endParaRPr lang="ru-RU" altLang="ru-RU" sz="2400" b="1">
              <a:solidFill>
                <a:srgbClr val="000000"/>
              </a:solidFill>
            </a:endParaRPr>
          </a:p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ru-RU" altLang="ru-RU" sz="2800" b="1"/>
              <a:t> - </a:t>
            </a:r>
            <a:r>
              <a:rPr lang="ru-RU" altLang="ru-RU" sz="2400" b="1"/>
              <a:t>АНАЛИЗИРУЮТСЯ </a:t>
            </a:r>
            <a:r>
              <a:rPr lang="ru-RU" altLang="ru-RU" sz="3200" b="1"/>
              <a:t>АТС</a:t>
            </a:r>
            <a:r>
              <a:rPr lang="ru-RU" altLang="ru-RU" sz="2400" b="1"/>
              <a:t> И </a:t>
            </a:r>
            <a:r>
              <a:rPr lang="ru-RU" altLang="ru-RU" sz="3200" b="1"/>
              <a:t>МС</a:t>
            </a:r>
            <a:r>
              <a:rPr lang="ru-RU" altLang="ru-RU" sz="2800" b="1"/>
              <a:t> </a:t>
            </a:r>
          </a:p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ru-RU" altLang="ru-RU" sz="2800" b="1"/>
              <a:t> - </a:t>
            </a:r>
            <a:r>
              <a:rPr lang="ru-RU" altLang="ru-RU" sz="2400" b="1"/>
              <a:t>ЗАДАЧА АНАЛИЗА – ВЫБОР </a:t>
            </a:r>
            <a:r>
              <a:rPr lang="en-US" altLang="ru-RU" sz="3200" b="1">
                <a:solidFill>
                  <a:srgbClr val="000000"/>
                </a:solidFill>
              </a:rPr>
              <a:t>Q</a:t>
            </a:r>
            <a:r>
              <a:rPr lang="en-US" altLang="ru-RU" b="1">
                <a:solidFill>
                  <a:srgbClr val="000000"/>
                </a:solidFill>
              </a:rPr>
              <a:t> </a:t>
            </a:r>
            <a:r>
              <a:rPr lang="en-US" altLang="ru-RU" sz="2400" b="1">
                <a:solidFill>
                  <a:srgbClr val="000000"/>
                </a:solidFill>
              </a:rPr>
              <a:t>OPTIM</a:t>
            </a:r>
            <a:r>
              <a:rPr lang="ru-RU" altLang="ru-RU" sz="2400" b="1">
                <a:solidFill>
                  <a:srgbClr val="000000"/>
                </a:solidFill>
              </a:rPr>
              <a:t>  И </a:t>
            </a:r>
            <a:r>
              <a:rPr lang="en-US" altLang="ru-RU" sz="2400" b="1">
                <a:solidFill>
                  <a:srgbClr val="000000"/>
                </a:solidFill>
              </a:rPr>
              <a:t>OPTIM</a:t>
            </a:r>
            <a:r>
              <a:rPr lang="ru-RU" altLang="ru-RU" sz="2400" b="1">
                <a:solidFill>
                  <a:srgbClr val="000000"/>
                </a:solidFill>
              </a:rPr>
              <a:t> МАСШТАБА ПРОИЗВОДСТВА</a:t>
            </a:r>
            <a:endParaRPr lang="en-US" altLang="ru-RU" sz="3200" b="1"/>
          </a:p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en-US" altLang="ru-RU" sz="2800" b="1"/>
              <a:t> - </a:t>
            </a:r>
            <a:r>
              <a:rPr lang="en-US" altLang="ru-RU" sz="2400" b="1">
                <a:solidFill>
                  <a:srgbClr val="000000"/>
                </a:solidFill>
              </a:rPr>
              <a:t>OPTIM </a:t>
            </a:r>
            <a:r>
              <a:rPr lang="ru-RU" altLang="ru-RU" sz="2400" b="1">
                <a:solidFill>
                  <a:srgbClr val="000000"/>
                </a:solidFill>
              </a:rPr>
              <a:t>МАСШТАБ ПРОИЗВОДСТВА И </a:t>
            </a:r>
            <a:r>
              <a:rPr lang="en-US" altLang="ru-RU" sz="3200" b="1">
                <a:solidFill>
                  <a:srgbClr val="000000"/>
                </a:solidFill>
              </a:rPr>
              <a:t>Q </a:t>
            </a:r>
            <a:r>
              <a:rPr lang="en-US" altLang="ru-RU" sz="2400" b="1">
                <a:solidFill>
                  <a:srgbClr val="000000"/>
                </a:solidFill>
              </a:rPr>
              <a:t>OPTIM</a:t>
            </a:r>
            <a:r>
              <a:rPr lang="ru-RU" altLang="ru-RU" sz="2400" b="1">
                <a:solidFill>
                  <a:srgbClr val="000000"/>
                </a:solidFill>
              </a:rPr>
              <a:t>         </a:t>
            </a:r>
            <a:r>
              <a:rPr lang="en-US" altLang="ru-RU" sz="2400" b="1">
                <a:solidFill>
                  <a:srgbClr val="000000"/>
                </a:solidFill>
              </a:rPr>
              <a:t>min</a:t>
            </a:r>
            <a:r>
              <a:rPr lang="ru-RU" altLang="ru-RU" sz="2400" b="1">
                <a:solidFill>
                  <a:srgbClr val="000000"/>
                </a:solidFill>
              </a:rPr>
              <a:t> </a:t>
            </a:r>
            <a:r>
              <a:rPr lang="ru-RU" altLang="ru-RU" sz="3200" b="1">
                <a:solidFill>
                  <a:srgbClr val="000000"/>
                </a:solidFill>
              </a:rPr>
              <a:t>АТС</a:t>
            </a:r>
          </a:p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ru-RU" altLang="ru-RU" sz="3200" b="1">
                <a:solidFill>
                  <a:srgbClr val="000000"/>
                </a:solidFill>
              </a:rPr>
              <a:t> - </a:t>
            </a:r>
            <a:r>
              <a:rPr lang="ru-RU" altLang="ru-RU" sz="2400" b="1">
                <a:solidFill>
                  <a:srgbClr val="000000"/>
                </a:solidFill>
              </a:rPr>
              <a:t>ЭФФЕКТ МАСШТАБА (+, -)</a:t>
            </a:r>
          </a:p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ru-RU" altLang="ru-RU" sz="3200" b="1"/>
              <a:t> + АТС                   - АТС</a:t>
            </a:r>
          </a:p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ru-RU" altLang="ru-RU" sz="2400" b="1"/>
              <a:t>СНИЖАЮТСЯ               РАСТУТ</a:t>
            </a:r>
          </a:p>
        </p:txBody>
      </p:sp>
      <p:sp>
        <p:nvSpPr>
          <p:cNvPr id="32772" name="Прямоугольник 1"/>
          <p:cNvSpPr>
            <a:spLocks noChangeArrowheads="1"/>
          </p:cNvSpPr>
          <p:nvPr/>
        </p:nvSpPr>
        <p:spPr bwMode="auto">
          <a:xfrm>
            <a:off x="10688638" y="6456363"/>
            <a:ext cx="1320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altLang="ru-RU" sz="1200" b="1" i="1">
                <a:latin typeface="Bookman Old Style" pitchFamily="18" charset="0"/>
              </a:rPr>
              <a:t>С.Г. Шагинян</a:t>
            </a:r>
            <a:endParaRPr lang="ru-RU" altLang="ru-RU" sz="1200">
              <a:latin typeface="Bookman Old Style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8815388" y="1844675"/>
            <a:ext cx="3603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7104063" y="4581525"/>
            <a:ext cx="3603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Прямая со стрелкой 2"/>
          <p:cNvCxnSpPr/>
          <p:nvPr/>
        </p:nvCxnSpPr>
        <p:spPr>
          <a:xfrm flipH="1">
            <a:off x="1487488" y="5373688"/>
            <a:ext cx="576262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3143250" y="5373688"/>
            <a:ext cx="4318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spd="slow" advTm="864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 bwMode="auto">
          <a:xfrm>
            <a:off x="479376" y="578297"/>
            <a:ext cx="11089232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u="sng" dirty="0">
                <a:ln w="1143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ПОЛОЖИТЕЛЬНЫЙ ЭФФЕКТ МАСШТАБА</a:t>
            </a:r>
            <a:r>
              <a:rPr lang="en-US" sz="2800" b="1" u="sng" dirty="0">
                <a:ln w="1143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(+)</a:t>
            </a:r>
            <a:endParaRPr lang="ru-RU" sz="2800" b="1" u="sng" dirty="0">
              <a:ln w="11430"/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9" name="Прямоугольник 2"/>
          <p:cNvSpPr>
            <a:spLocks noChangeArrowheads="1"/>
          </p:cNvSpPr>
          <p:nvPr/>
        </p:nvSpPr>
        <p:spPr bwMode="auto">
          <a:xfrm>
            <a:off x="577850" y="2205038"/>
            <a:ext cx="11088688" cy="1508125"/>
          </a:xfrm>
          <a:prstGeom prst="rect">
            <a:avLst/>
          </a:prstGeom>
          <a:noFill/>
          <a:ln w="9525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ru-RU" altLang="ru-RU" sz="2000" b="1"/>
              <a:t> - ЭФФЕКТИВНОСТЬ УПРАВЛЕНИЯ</a:t>
            </a:r>
          </a:p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ru-RU" altLang="ru-RU" sz="2000" b="1"/>
              <a:t> - ЭФФЕКТ СПЕЦИАЛИЗАЦИИ ТРУДА</a:t>
            </a:r>
          </a:p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ru-RU" altLang="ru-RU" sz="2000" b="1"/>
              <a:t> - ЭФФЕКТ ИСПОЛЬЗУЕМОГО КАПИТАЛА</a:t>
            </a:r>
          </a:p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ru-RU" altLang="ru-RU" sz="2000" b="1"/>
              <a:t> - ЭФФЕКТ ПОБОЧНОГО ПРОИЗВОДСТВА, БЕЗОТХОДНОСТЬ</a:t>
            </a:r>
          </a:p>
        </p:txBody>
      </p:sp>
      <p:sp>
        <p:nvSpPr>
          <p:cNvPr id="34820" name="Прямоугольник 1"/>
          <p:cNvSpPr>
            <a:spLocks noChangeArrowheads="1"/>
          </p:cNvSpPr>
          <p:nvPr/>
        </p:nvSpPr>
        <p:spPr bwMode="auto">
          <a:xfrm>
            <a:off x="10688638" y="6456363"/>
            <a:ext cx="1320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altLang="ru-RU" sz="1200" b="1" i="1">
                <a:latin typeface="Bookman Old Style" pitchFamily="18" charset="0"/>
              </a:rPr>
              <a:t>С.Г. Шагинян</a:t>
            </a:r>
            <a:endParaRPr lang="ru-RU" altLang="ru-RU" sz="1200">
              <a:latin typeface="Bookman Old Style" pitchFamily="18" charset="0"/>
            </a:endParaRPr>
          </a:p>
        </p:txBody>
      </p:sp>
      <p:sp>
        <p:nvSpPr>
          <p:cNvPr id="34821" name="Прямоугольник 2"/>
          <p:cNvSpPr>
            <a:spLocks noChangeArrowheads="1"/>
          </p:cNvSpPr>
          <p:nvPr/>
        </p:nvSpPr>
        <p:spPr bwMode="auto">
          <a:xfrm>
            <a:off x="334963" y="5348288"/>
            <a:ext cx="11090275" cy="1138237"/>
          </a:xfrm>
          <a:prstGeom prst="rect">
            <a:avLst/>
          </a:prstGeom>
          <a:noFill/>
          <a:ln w="9525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ru-RU" altLang="ru-RU" sz="2000" b="1"/>
              <a:t> - НЕЭФФЕКТИВНОСТЬ УПРАВЛЕНИЯ</a:t>
            </a:r>
          </a:p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ru-RU" altLang="ru-RU" sz="2000" b="1"/>
              <a:t> - НЕДОСТАВЕРНОСТЬ ИНФОРМАЦИИ</a:t>
            </a:r>
          </a:p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ru-RU" altLang="ru-RU" sz="2000" b="1"/>
              <a:t> - НЕДОИСПОЛЬЗОВАНИЕ МОЩНОСТИ</a:t>
            </a:r>
          </a:p>
        </p:txBody>
      </p:sp>
      <p:sp>
        <p:nvSpPr>
          <p:cNvPr id="2" name="Стрелка вниз 1"/>
          <p:cNvSpPr/>
          <p:nvPr/>
        </p:nvSpPr>
        <p:spPr>
          <a:xfrm>
            <a:off x="5713413" y="4391025"/>
            <a:ext cx="485775" cy="433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5676900" y="1101725"/>
            <a:ext cx="484188" cy="488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824" name="Прямоугольник 2"/>
          <p:cNvSpPr>
            <a:spLocks noChangeArrowheads="1"/>
          </p:cNvSpPr>
          <p:nvPr/>
        </p:nvSpPr>
        <p:spPr bwMode="auto">
          <a:xfrm>
            <a:off x="5329238" y="1590675"/>
            <a:ext cx="1179512" cy="523875"/>
          </a:xfrm>
          <a:prstGeom prst="rect">
            <a:avLst/>
          </a:prstGeom>
          <a:noFill/>
          <a:ln w="9525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en-US" altLang="ru-RU" sz="2800" b="1"/>
              <a:t>AVC</a:t>
            </a:r>
            <a:endParaRPr lang="ru-RU" altLang="ru-RU" sz="2800" b="1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6161088" y="1671638"/>
            <a:ext cx="0" cy="360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 bwMode="auto">
          <a:xfrm>
            <a:off x="479376" y="3840123"/>
            <a:ext cx="11089232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u="sng" dirty="0">
                <a:ln w="1143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ОТРИЦАТЕЛЬНЫЙ ЭФФЕКТ МАСШТАБА</a:t>
            </a:r>
            <a:r>
              <a:rPr lang="en-US" sz="2800" b="1" u="sng" dirty="0">
                <a:ln w="1143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u="sng" dirty="0">
                <a:ln w="1143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u="sng" dirty="0">
                <a:ln w="1143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u="sng" dirty="0">
              <a:ln w="11430"/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27" name="Прямоугольник 2"/>
          <p:cNvSpPr>
            <a:spLocks noChangeArrowheads="1"/>
          </p:cNvSpPr>
          <p:nvPr/>
        </p:nvSpPr>
        <p:spPr bwMode="auto">
          <a:xfrm>
            <a:off x="5434013" y="4824413"/>
            <a:ext cx="1179512" cy="523875"/>
          </a:xfrm>
          <a:prstGeom prst="rect">
            <a:avLst/>
          </a:prstGeom>
          <a:noFill/>
          <a:ln w="9525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en-US" altLang="ru-RU" sz="2800" b="1"/>
              <a:t>AVC</a:t>
            </a:r>
            <a:endParaRPr lang="ru-RU" altLang="ru-RU" sz="2800" b="1"/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6311900" y="4941888"/>
            <a:ext cx="0" cy="358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spd="slow" advTm="864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 bwMode="auto">
          <a:xfrm>
            <a:off x="1127448" y="836712"/>
            <a:ext cx="10081120" cy="313932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6600" b="1" cap="all" dirty="0"/>
              <a:t>С П А С И Б О </a:t>
            </a:r>
          </a:p>
          <a:p>
            <a:pPr algn="ctr">
              <a:defRPr/>
            </a:pPr>
            <a:r>
              <a:rPr lang="ru-RU" sz="6600" b="1" cap="all" dirty="0"/>
              <a:t>З А </a:t>
            </a:r>
          </a:p>
          <a:p>
            <a:pPr algn="ctr">
              <a:defRPr/>
            </a:pPr>
            <a:r>
              <a:rPr lang="ru-RU" sz="6600" b="1" cap="all" dirty="0"/>
              <a:t>В Н И М А Н И Е </a:t>
            </a:r>
            <a:r>
              <a:rPr lang="ru-RU" sz="6600" b="1" cap="all" dirty="0" smtClean="0"/>
              <a:t>!</a:t>
            </a:r>
            <a:endParaRPr lang="ru-RU" sz="6600" b="1" cap="all" dirty="0"/>
          </a:p>
        </p:txBody>
      </p:sp>
      <p:sp>
        <p:nvSpPr>
          <p:cNvPr id="38915" name="Rectangle 1"/>
          <p:cNvSpPr>
            <a:spLocks noChangeArrowheads="1"/>
          </p:cNvSpPr>
          <p:nvPr/>
        </p:nvSpPr>
        <p:spPr bwMode="auto">
          <a:xfrm>
            <a:off x="2927350" y="28527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3603625" algn="l"/>
              </a:tabLst>
            </a:pPr>
            <a:endParaRPr lang="ru-RU" altLang="ru-RU"/>
          </a:p>
        </p:txBody>
      </p:sp>
      <p:sp>
        <p:nvSpPr>
          <p:cNvPr id="38916" name="Прямоугольник 1"/>
          <p:cNvSpPr>
            <a:spLocks noChangeArrowheads="1"/>
          </p:cNvSpPr>
          <p:nvPr/>
        </p:nvSpPr>
        <p:spPr bwMode="auto">
          <a:xfrm>
            <a:off x="10620375" y="6489700"/>
            <a:ext cx="1320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altLang="ru-RU" sz="1200" b="1" i="1">
                <a:latin typeface="Bookman Old Style" pitchFamily="18" charset="0"/>
              </a:rPr>
              <a:t>С.Г. Шагинян</a:t>
            </a:r>
            <a:endParaRPr lang="ru-RU" altLang="ru-RU" sz="1200">
              <a:latin typeface="Bookman Old Style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Tm="864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 bwMode="auto">
          <a:xfrm>
            <a:off x="1382713" y="378830"/>
            <a:ext cx="9144000" cy="5847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>
                <a:ln w="1143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ИЗДЕРЖКИ</a:t>
            </a:r>
          </a:p>
        </p:txBody>
      </p:sp>
      <p:sp>
        <p:nvSpPr>
          <p:cNvPr id="14" name="Прямоугольник 4"/>
          <p:cNvSpPr>
            <a:spLocks noChangeArrowheads="1"/>
          </p:cNvSpPr>
          <p:nvPr/>
        </p:nvSpPr>
        <p:spPr bwMode="auto">
          <a:xfrm>
            <a:off x="1382713" y="2133600"/>
            <a:ext cx="9421812" cy="2308225"/>
          </a:xfrm>
          <a:prstGeom prst="rect">
            <a:avLst/>
          </a:prstGeom>
          <a:noFill/>
          <a:ln w="9525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Char char="-"/>
              <a:defRPr/>
            </a:pPr>
            <a:r>
              <a:rPr lang="ru-RU" altLang="ru-RU" sz="2400" b="1" u="sng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БУХГАЛТЕРСКИЕ ИЗДЕРЖКИ</a:t>
            </a:r>
            <a:r>
              <a:rPr lang="ru-RU" altLang="ru-RU" sz="2400" b="1" cap="all" dirty="0" smtClean="0"/>
              <a:t> – ФАКТИЧЕСКИЕ РАСХОДЫ В ДЕНЕЖНОЙ ФОРМЕ, СВЯЗАННЫЕ С ОСУЩЕСТВЛЕНИЕМ ПРОИЗВОДСТВА</a:t>
            </a:r>
          </a:p>
          <a:p>
            <a:pPr algn="just">
              <a:spcBef>
                <a:spcPct val="0"/>
              </a:spcBef>
              <a:buFontTx/>
              <a:buChar char="-"/>
              <a:defRPr/>
            </a:pPr>
            <a:r>
              <a:rPr lang="ru-RU" altLang="ru-RU" sz="2400" b="1" u="sng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ЭКОНОМИЧЕСКИЕ ИЗДЕРЖКИ </a:t>
            </a:r>
            <a:r>
              <a:rPr lang="ru-RU" altLang="ru-RU" sz="2400" b="1" cap="all" dirty="0" smtClean="0"/>
              <a:t>(ВМЕНЕННЫЕ) – АЛЬТЕРНАТИВНАЯ СТОИМОСТЬ ОТВЛЕКАЕМЫХ ДЛЯ ДАННОГО ПРОИЗВОДСТВА РЕСУРСОВ</a:t>
            </a:r>
          </a:p>
        </p:txBody>
      </p:sp>
      <p:sp>
        <p:nvSpPr>
          <p:cNvPr id="17412" name="Прямоугольник 1"/>
          <p:cNvSpPr>
            <a:spLocks noChangeArrowheads="1"/>
          </p:cNvSpPr>
          <p:nvPr/>
        </p:nvSpPr>
        <p:spPr bwMode="auto">
          <a:xfrm>
            <a:off x="10548938" y="6394450"/>
            <a:ext cx="13223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altLang="ru-RU" sz="1200" b="1" i="1">
                <a:latin typeface="Bookman Old Style" pitchFamily="18" charset="0"/>
              </a:rPr>
              <a:t>С.Г. Шагинян</a:t>
            </a:r>
            <a:endParaRPr lang="ru-RU" altLang="ru-RU" sz="1200">
              <a:latin typeface="Bookman Old Style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711450" y="1001713"/>
            <a:ext cx="492125" cy="5016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4"/>
          <p:cNvSpPr>
            <a:spLocks noChangeArrowheads="1"/>
          </p:cNvSpPr>
          <p:nvPr/>
        </p:nvSpPr>
        <p:spPr bwMode="auto">
          <a:xfrm>
            <a:off x="1382713" y="4581525"/>
            <a:ext cx="9421812" cy="1570038"/>
          </a:xfrm>
          <a:prstGeom prst="rect">
            <a:avLst/>
          </a:prstGeom>
          <a:noFill/>
          <a:ln w="9525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buFont typeface="Arial" charset="0"/>
              <a:buNone/>
              <a:defRPr/>
            </a:pPr>
            <a:r>
              <a:rPr lang="ru-RU" sz="2400" b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БУХГАЛТЕРСКИЕ ИЗДЕРЖКИ</a:t>
            </a:r>
            <a:r>
              <a:rPr lang="ru-RU" sz="2400" b="1" dirty="0" smtClean="0">
                <a:solidFill>
                  <a:prstClr val="black"/>
                </a:solidFill>
              </a:rPr>
              <a:t> – ИНДАКАТОР ПРОИЗВОДСТВА ПРОШЕДШЕГО ПЕРИОДА</a:t>
            </a:r>
          </a:p>
          <a:p>
            <a:pPr marL="0" indent="0" algn="just">
              <a:spcBef>
                <a:spcPct val="0"/>
              </a:spcBef>
              <a:buFont typeface="Arial" charset="0"/>
              <a:buNone/>
              <a:defRPr/>
            </a:pPr>
            <a:r>
              <a:rPr lang="ru-RU" altLang="ru-RU" sz="2400" b="1" cap="all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ЭКОНОМИЧЕСКИЕ ИЗДЕРЖКИ – </a:t>
            </a:r>
            <a:r>
              <a:rPr lang="ru-RU" altLang="ru-RU" sz="2400" b="1" cap="all" dirty="0" smtClean="0">
                <a:solidFill>
                  <a:prstClr val="black"/>
                </a:solidFill>
              </a:rPr>
              <a:t>ИНДИКАТОР БУДУЩЕГО СОСТОЯНИЯ ПРОИЗВОДСТВА, ОБУСЛОВЛЕННОГО ПРИНИМАЕМЫМИ РЕШЕНИЯМИ</a:t>
            </a:r>
            <a:endParaRPr lang="ru-RU" altLang="ru-RU" sz="2400" b="1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8653463" y="1001713"/>
            <a:ext cx="492125" cy="5016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4"/>
          <p:cNvSpPr>
            <a:spLocks noChangeArrowheads="1"/>
          </p:cNvSpPr>
          <p:nvPr/>
        </p:nvSpPr>
        <p:spPr bwMode="auto">
          <a:xfrm>
            <a:off x="1357313" y="1503363"/>
            <a:ext cx="3298825" cy="461962"/>
          </a:xfrm>
          <a:prstGeom prst="rect">
            <a:avLst/>
          </a:prstGeom>
          <a:noFill/>
          <a:ln w="9525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ru-RU" altLang="ru-RU" sz="2400" b="1" cap="all" dirty="0" smtClean="0"/>
              <a:t>БУХГАЛТЕРСКИЕ</a:t>
            </a:r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7251700" y="1535113"/>
            <a:ext cx="3297238" cy="461962"/>
          </a:xfrm>
          <a:prstGeom prst="rect">
            <a:avLst/>
          </a:prstGeom>
          <a:noFill/>
          <a:ln w="9525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ru-RU" altLang="ru-RU" sz="2400" b="1" cap="all" dirty="0" smtClean="0"/>
              <a:t>ЭКОНОМИЧЕСКИЕ</a:t>
            </a:r>
          </a:p>
        </p:txBody>
      </p:sp>
    </p:spTree>
    <p:custDataLst>
      <p:tags r:id="rId1"/>
    </p:custDataLst>
  </p:cSld>
  <p:clrMapOvr>
    <a:masterClrMapping/>
  </p:clrMapOvr>
  <p:transition spd="slow" advTm="15538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 bwMode="auto">
          <a:xfrm>
            <a:off x="1046210" y="332656"/>
            <a:ext cx="10226738" cy="5847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ЭКОНОМИЧЕСКИЕ ИЗДЕРЖКИ</a:t>
            </a:r>
            <a:endParaRPr lang="ru-RU" sz="2400" b="1" dirty="0">
              <a:ln w="11430"/>
              <a:solidFill>
                <a:prstClr val="black">
                  <a:lumMod val="65000"/>
                  <a:lumOff val="35000"/>
                </a:prst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2855913" y="917575"/>
            <a:ext cx="592137" cy="3794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8436" name="Прямоугольник 1"/>
          <p:cNvSpPr>
            <a:spLocks noChangeArrowheads="1"/>
          </p:cNvSpPr>
          <p:nvPr/>
        </p:nvSpPr>
        <p:spPr bwMode="auto">
          <a:xfrm>
            <a:off x="10688638" y="6456363"/>
            <a:ext cx="1320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altLang="ru-RU" sz="1200" b="1" i="1">
                <a:solidFill>
                  <a:srgbClr val="000000"/>
                </a:solidFill>
                <a:latin typeface="Bookman Old Style" pitchFamily="18" charset="0"/>
              </a:rPr>
              <a:t>С.Г. Шагинян</a:t>
            </a:r>
            <a:endParaRPr lang="ru-RU" altLang="ru-RU" sz="120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18437" name="Прямоугольник 1"/>
          <p:cNvSpPr>
            <a:spLocks noChangeArrowheads="1"/>
          </p:cNvSpPr>
          <p:nvPr/>
        </p:nvSpPr>
        <p:spPr bwMode="auto">
          <a:xfrm>
            <a:off x="1052513" y="1270000"/>
            <a:ext cx="3603625" cy="830263"/>
          </a:xfrm>
          <a:prstGeom prst="rect">
            <a:avLst/>
          </a:prstGeom>
          <a:noFill/>
          <a:ln w="9525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solidFill>
                  <a:srgbClr val="000000"/>
                </a:solidFill>
              </a:rPr>
              <a:t>ЯВНЫЕ (ИКСПЛИЦИТНЫЕ, ВНЕШНИЕ) ИЗДЕРЖКИ</a:t>
            </a:r>
          </a:p>
        </p:txBody>
      </p:sp>
      <p:sp>
        <p:nvSpPr>
          <p:cNvPr id="17417" name="Прямоугольник 1"/>
          <p:cNvSpPr>
            <a:spLocks noChangeArrowheads="1"/>
          </p:cNvSpPr>
          <p:nvPr/>
        </p:nvSpPr>
        <p:spPr bwMode="auto">
          <a:xfrm>
            <a:off x="1052513" y="2636838"/>
            <a:ext cx="10152062" cy="3046412"/>
          </a:xfrm>
          <a:prstGeom prst="rect">
            <a:avLst/>
          </a:prstGeom>
          <a:noFill/>
          <a:ln w="9525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ru-RU" altLang="ru-RU" sz="24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ЯВНЫЕ ИЗДЕРЖКИ </a:t>
            </a:r>
            <a:r>
              <a:rPr lang="ru-RU" altLang="ru-RU" sz="2400" b="1" dirty="0" smtClean="0">
                <a:solidFill>
                  <a:srgbClr val="000000"/>
                </a:solidFill>
              </a:rPr>
              <a:t>– ДЕНЕЖНЫЕ ПЛАТЕЖИ ВЫПЛАТЫ ЗА ПРИВЛЕКАЕМЫЕ ДЛЯ ПРОИЗВОДСТВА РЕСУРСЫ (ПЛАТЕЖИ ПОСТАВЩИКАМ ФАКТОРОВ ПРОИЗВОДСТВА)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ru-RU" altLang="ru-RU" sz="24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НЕЯВНЫЕ ИЗДЕРЖКИ</a:t>
            </a:r>
            <a:r>
              <a:rPr lang="ru-RU" altLang="ru-RU" sz="2400" b="1" dirty="0" smtClean="0">
                <a:solidFill>
                  <a:srgbClr val="000000"/>
                </a:solidFill>
              </a:rPr>
              <a:t> – ИЗДЕРЖКИ СОБСТВЕННЫХ НЕОПЛАЧЕННЫХ РЕСУРСОВ И УПУЩЕННЫЕ ВЫГОДЫ, КОТОРЫЕ НЕ НАХОДЯТ ОТРАЖЕНИЕ В БУХГАЛТЕРСКОМ УЧЕТЕ (ДЕНЕЖНЫЕ ДОХОДЫ, КОТОРЫЕ БЫЛИ БЫ ПОЛУЧЕНЫ, ПРИ АЛЬТЕРНАТИВНОМ  ИСПОЛЬЗОВАНИИ ИМЕЮЩИХСЯ РЕСУРСОВ)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8904288" y="931863"/>
            <a:ext cx="592137" cy="3794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8440" name="Прямоугольник 1"/>
          <p:cNvSpPr>
            <a:spLocks noChangeArrowheads="1"/>
          </p:cNvSpPr>
          <p:nvPr/>
        </p:nvSpPr>
        <p:spPr bwMode="auto">
          <a:xfrm>
            <a:off x="7669213" y="1311275"/>
            <a:ext cx="3603625" cy="1200150"/>
          </a:xfrm>
          <a:prstGeom prst="rect">
            <a:avLst/>
          </a:prstGeom>
          <a:noFill/>
          <a:ln w="9525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solidFill>
                  <a:srgbClr val="000000"/>
                </a:solidFill>
              </a:rPr>
              <a:t>НЕЯВНЫЕ (ИМПЛИЦИТНЫЕ, ВНУТРЕННИЕ) ИЗДЕРЖКИ</a:t>
            </a:r>
          </a:p>
        </p:txBody>
      </p:sp>
    </p:spTree>
    <p:custDataLst>
      <p:tags r:id="rId1"/>
    </p:custDataLst>
  </p:cSld>
  <p:clrMapOvr>
    <a:masterClrMapping/>
  </p:clrMapOvr>
  <p:transition spd="slow" advTm="864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 bwMode="auto">
          <a:xfrm>
            <a:off x="1392428" y="578297"/>
            <a:ext cx="9144000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БЕЗВОЗРАТНЫЕ ИЗДЕРЖКИ</a:t>
            </a:r>
          </a:p>
        </p:txBody>
      </p:sp>
      <p:sp>
        <p:nvSpPr>
          <p:cNvPr id="8" name="Прямоугольник 2"/>
          <p:cNvSpPr>
            <a:spLocks noChangeArrowheads="1"/>
          </p:cNvSpPr>
          <p:nvPr/>
        </p:nvSpPr>
        <p:spPr bwMode="auto">
          <a:xfrm>
            <a:off x="1439863" y="1844675"/>
            <a:ext cx="9215437" cy="2973388"/>
          </a:xfrm>
          <a:prstGeom prst="rect">
            <a:avLst/>
          </a:prstGeom>
          <a:noFill/>
          <a:ln w="9525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just">
              <a:buFontTx/>
              <a:buChar char="-"/>
              <a:defRPr/>
            </a:pPr>
            <a:r>
              <a:rPr lang="ru-RU" alt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ОСУЩЕСТВЛЯЮТСЯ ФИРМОЙ ЕДИНОЖДЫ И НЕ МОГУТ БЫТЬ ВОЗРАЩЕНЫ (ВОЗМЕШЕНЫ) НИ ПРИ КАКИХ ОБСТОЯТЕЛЬСТВАХ</a:t>
            </a:r>
          </a:p>
          <a:p>
            <a:pPr marL="342900" indent="-342900" algn="just">
              <a:buFontTx/>
              <a:buChar char="-"/>
              <a:defRPr/>
            </a:pPr>
            <a:r>
              <a:rPr lang="ru-RU" alt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НЕВОСПОЛНИМЫЕ ПОТЕРИ ФИРМЫ</a:t>
            </a:r>
            <a:endParaRPr lang="ru-RU" altLang="ru-RU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60" name="Прямоугольник 1"/>
          <p:cNvSpPr>
            <a:spLocks noChangeArrowheads="1"/>
          </p:cNvSpPr>
          <p:nvPr/>
        </p:nvSpPr>
        <p:spPr bwMode="auto">
          <a:xfrm>
            <a:off x="10688638" y="6456363"/>
            <a:ext cx="1320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altLang="ru-RU" sz="1200" b="1" i="1">
                <a:latin typeface="Bookman Old Style" pitchFamily="18" charset="0"/>
              </a:rPr>
              <a:t>С.Г. Шагинян</a:t>
            </a:r>
            <a:endParaRPr lang="ru-RU" altLang="ru-RU" sz="1200">
              <a:latin typeface="Bookman Old Style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Tm="864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 bwMode="auto">
          <a:xfrm>
            <a:off x="1392428" y="578297"/>
            <a:ext cx="9144000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ЭКОНОМИЧЕСКИЕ ИЗДЕРЖКИ</a:t>
            </a:r>
          </a:p>
        </p:txBody>
      </p:sp>
      <p:sp>
        <p:nvSpPr>
          <p:cNvPr id="8" name="Прямоугольник 2"/>
          <p:cNvSpPr>
            <a:spLocks noChangeArrowheads="1"/>
          </p:cNvSpPr>
          <p:nvPr/>
        </p:nvSpPr>
        <p:spPr bwMode="auto">
          <a:xfrm>
            <a:off x="1439863" y="1412875"/>
            <a:ext cx="9215437" cy="830263"/>
          </a:xfrm>
          <a:prstGeom prst="rect">
            <a:avLst/>
          </a:prstGeom>
          <a:noFill/>
          <a:ln w="9525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Font typeface="Arial" charset="0"/>
              <a:buNone/>
              <a:defRPr/>
            </a:pP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ЯВНЫЕ ИЗДЕРЖКИ + НЕЯВНЫЕ ИЗДЕРЖКИ (БУХГАЛТЕРСКИЕ ИЗДЕРЖКИ) </a:t>
            </a:r>
            <a:endParaRPr lang="ru-RU" alt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4" name="Прямоугольник 1"/>
          <p:cNvSpPr>
            <a:spLocks noChangeArrowheads="1"/>
          </p:cNvSpPr>
          <p:nvPr/>
        </p:nvSpPr>
        <p:spPr bwMode="auto">
          <a:xfrm>
            <a:off x="10688638" y="6456363"/>
            <a:ext cx="1320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altLang="ru-RU" sz="1200" b="1" i="1">
                <a:latin typeface="Bookman Old Style" pitchFamily="18" charset="0"/>
              </a:rPr>
              <a:t>С.Г. Шагинян</a:t>
            </a:r>
            <a:endParaRPr lang="ru-RU" altLang="ru-RU" sz="1200">
              <a:latin typeface="Bookman Old Style" pitchFamily="18" charset="0"/>
            </a:endParaRPr>
          </a:p>
        </p:txBody>
      </p:sp>
      <p:sp>
        <p:nvSpPr>
          <p:cNvPr id="5" name="Прямоугольник 2"/>
          <p:cNvSpPr>
            <a:spLocks noChangeArrowheads="1"/>
          </p:cNvSpPr>
          <p:nvPr/>
        </p:nvSpPr>
        <p:spPr bwMode="auto">
          <a:xfrm>
            <a:off x="1436688" y="2492375"/>
            <a:ext cx="9215437" cy="461963"/>
          </a:xfrm>
          <a:prstGeom prst="rect">
            <a:avLst/>
          </a:prstGeom>
          <a:noFill/>
          <a:ln w="9525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Font typeface="Arial" charset="0"/>
              <a:buNone/>
              <a:defRPr/>
            </a:pP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БУХГАЛТЕРСКАЯ ПРИБЫЛЬ = ВЫРУЧКА – ЯВНЫЕ ИЗДЕРЖКИ</a:t>
            </a:r>
            <a:endParaRPr lang="ru-RU" alt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2"/>
          <p:cNvSpPr>
            <a:spLocks noChangeArrowheads="1"/>
          </p:cNvSpPr>
          <p:nvPr/>
        </p:nvSpPr>
        <p:spPr bwMode="auto">
          <a:xfrm>
            <a:off x="1436688" y="3573463"/>
            <a:ext cx="9215437" cy="1717675"/>
          </a:xfrm>
          <a:prstGeom prst="rect">
            <a:avLst/>
          </a:prstGeom>
          <a:noFill/>
          <a:ln w="9525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Font typeface="Arial" charset="0"/>
              <a:buNone/>
              <a:defRPr/>
            </a:pP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ЧИСТАЯ ЭКОНОМИЧЕСКАЯ ПРИБЫЛЬ = ВЫРУЧКА – ЯВНЫЕ ИЗДЕРЖКИ – НЕЯВНЫЕ ИЗДЕРЖКИ</a:t>
            </a:r>
          </a:p>
          <a:p>
            <a:pPr algn="ctr">
              <a:buFont typeface="Arial" charset="0"/>
              <a:buNone/>
              <a:defRPr/>
            </a:pP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</a:t>
            </a:r>
          </a:p>
          <a:p>
            <a:pPr algn="just">
              <a:buFont typeface="Arial" charset="0"/>
              <a:buNone/>
              <a:defRPr/>
            </a:pP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БУХГАЛТЕРСКАЯ ПРИБЫЛЬ – НЕЯВНЫЕ ИЗДЕРЖКИ</a:t>
            </a:r>
            <a:endParaRPr lang="ru-RU" alt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2"/>
          <p:cNvSpPr>
            <a:spLocks noChangeArrowheads="1"/>
          </p:cNvSpPr>
          <p:nvPr/>
        </p:nvSpPr>
        <p:spPr bwMode="auto">
          <a:xfrm>
            <a:off x="1473200" y="5716588"/>
            <a:ext cx="9215438" cy="830262"/>
          </a:xfrm>
          <a:prstGeom prst="rect">
            <a:avLst/>
          </a:prstGeom>
          <a:noFill/>
          <a:ln w="9525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Font typeface="Arial" charset="0"/>
              <a:buNone/>
              <a:defRPr/>
            </a:pP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НОРМАЛЬНАЯ ПРИБЫЛЬ – МАКСИМАЛЬНАЯ ПРИБЫЛЬ ОТ АЛЬТЕРНАТИВНОГО ИСПОЛЬЗОВАНИЯ ФАКТОРОВ ПРОИЗВОДСТВА</a:t>
            </a:r>
            <a:endParaRPr lang="ru-RU" alt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spd="slow" advTm="864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 bwMode="auto">
          <a:xfrm>
            <a:off x="479376" y="578297"/>
            <a:ext cx="11089232" cy="5847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ПРОИЗВОДСТВЕННЫЕ ФАКТОРЫ</a:t>
            </a:r>
          </a:p>
        </p:txBody>
      </p:sp>
      <p:sp>
        <p:nvSpPr>
          <p:cNvPr id="24579" name="Прямоугольник 1"/>
          <p:cNvSpPr>
            <a:spLocks noChangeArrowheads="1"/>
          </p:cNvSpPr>
          <p:nvPr/>
        </p:nvSpPr>
        <p:spPr bwMode="auto">
          <a:xfrm>
            <a:off x="10688638" y="6456363"/>
            <a:ext cx="1320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altLang="ru-RU" sz="1200" b="1" i="1">
                <a:latin typeface="Bookman Old Style" pitchFamily="18" charset="0"/>
              </a:rPr>
              <a:t>С.Г. Шагинян</a:t>
            </a:r>
            <a:endParaRPr lang="ru-RU" altLang="ru-RU" sz="1200">
              <a:latin typeface="Bookman Old Style" pitchFamily="18" charset="0"/>
            </a:endParaRPr>
          </a:p>
        </p:txBody>
      </p:sp>
      <p:sp>
        <p:nvSpPr>
          <p:cNvPr id="5" name="Прямоугольник 2"/>
          <p:cNvSpPr>
            <a:spLocks noChangeArrowheads="1"/>
          </p:cNvSpPr>
          <p:nvPr/>
        </p:nvSpPr>
        <p:spPr bwMode="auto">
          <a:xfrm>
            <a:off x="479425" y="1703388"/>
            <a:ext cx="3686175" cy="1643062"/>
          </a:xfrm>
          <a:prstGeom prst="rect">
            <a:avLst/>
          </a:prstGeom>
          <a:noFill/>
          <a:ln w="9525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  <a:defRPr/>
            </a:pP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ПОСТОЯННЫЕ</a:t>
            </a:r>
          </a:p>
          <a:p>
            <a:pPr algn="ctr">
              <a:buFont typeface="Arial" charset="0"/>
              <a:buNone/>
              <a:defRPr/>
            </a:pPr>
            <a:r>
              <a:rPr lang="ru-RU" altLang="ru-RU" sz="2400" b="1" dirty="0" smtClean="0"/>
              <a:t> (ЗДАНИЯ, СООРУЖЕНИЯ, ОБОРУДОВАНИЕ, МЕНЕДЖЕРЫ)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1900238" y="1179513"/>
            <a:ext cx="484187" cy="488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9551988" y="1206500"/>
            <a:ext cx="485775" cy="488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2"/>
          <p:cNvSpPr>
            <a:spLocks noChangeArrowheads="1"/>
          </p:cNvSpPr>
          <p:nvPr/>
        </p:nvSpPr>
        <p:spPr bwMode="auto">
          <a:xfrm>
            <a:off x="7881938" y="1703388"/>
            <a:ext cx="3686175" cy="2012950"/>
          </a:xfrm>
          <a:prstGeom prst="rect">
            <a:avLst/>
          </a:prstGeom>
          <a:noFill/>
          <a:ln w="9525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  <a:defRPr/>
            </a:pP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ПЕРЕМЕННЫЕ</a:t>
            </a:r>
            <a:r>
              <a:rPr lang="ru-RU" altLang="ru-RU" sz="2400" b="1" dirty="0" smtClean="0"/>
              <a:t> </a:t>
            </a:r>
          </a:p>
          <a:p>
            <a:pPr algn="ctr">
              <a:buFont typeface="Arial" charset="0"/>
              <a:buNone/>
              <a:defRPr/>
            </a:pPr>
            <a:r>
              <a:rPr lang="ru-RU" altLang="ru-RU" sz="2400" b="1" dirty="0" smtClean="0"/>
              <a:t>(СЫРЬЕ, МАТЕРИАЛЫ, ЭНЕРГИЯ, РАБОЧИЕ СДЕЛЬЩИКИ, ПОВРЕМЕНЩИКИ)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1838325" y="3368675"/>
            <a:ext cx="484188" cy="488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9551988" y="3716338"/>
            <a:ext cx="485775" cy="488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2"/>
          <p:cNvSpPr>
            <a:spLocks noChangeArrowheads="1"/>
          </p:cNvSpPr>
          <p:nvPr/>
        </p:nvSpPr>
        <p:spPr bwMode="auto">
          <a:xfrm>
            <a:off x="479425" y="3857625"/>
            <a:ext cx="3686175" cy="1349375"/>
          </a:xfrm>
          <a:prstGeom prst="rect">
            <a:avLst/>
          </a:prstGeom>
          <a:noFill/>
          <a:ln w="9525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  <a:defRPr/>
            </a:pP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ПОСТОЯННЫЕ</a:t>
            </a:r>
          </a:p>
          <a:p>
            <a:pPr algn="ctr">
              <a:buFont typeface="Arial" charset="0"/>
              <a:buNone/>
              <a:defRPr/>
            </a:pPr>
            <a:r>
              <a:rPr lang="ru-RU" altLang="ru-RU" sz="2400" b="1" dirty="0" smtClean="0"/>
              <a:t> </a:t>
            </a: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ИЗДЕРЖКИ</a:t>
            </a:r>
          </a:p>
          <a:p>
            <a:pPr algn="ctr">
              <a:buFont typeface="Arial" charset="0"/>
              <a:buNone/>
              <a:defRPr/>
            </a:pPr>
            <a:r>
              <a:rPr lang="en-US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FC</a:t>
            </a:r>
            <a:endParaRPr lang="ru-RU" alt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2"/>
          <p:cNvSpPr>
            <a:spLocks noChangeArrowheads="1"/>
          </p:cNvSpPr>
          <p:nvPr/>
        </p:nvSpPr>
        <p:spPr bwMode="auto">
          <a:xfrm>
            <a:off x="7881938" y="4186238"/>
            <a:ext cx="3686175" cy="1347787"/>
          </a:xfrm>
          <a:prstGeom prst="rect">
            <a:avLst/>
          </a:prstGeom>
          <a:noFill/>
          <a:ln w="9525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  <a:defRPr/>
            </a:pP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ПЕРЕМЕННЫЕ</a:t>
            </a:r>
            <a:r>
              <a:rPr lang="ru-RU" altLang="ru-RU" sz="2400" b="1" dirty="0" smtClean="0"/>
              <a:t> </a:t>
            </a:r>
          </a:p>
          <a:p>
            <a:pPr algn="ctr">
              <a:buFont typeface="Arial" charset="0"/>
              <a:buNone/>
              <a:defRPr/>
            </a:pP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ИЗДЕРЖКИ</a:t>
            </a:r>
          </a:p>
          <a:p>
            <a:pPr algn="ctr">
              <a:buFont typeface="Arial" charset="0"/>
              <a:buNone/>
              <a:defRPr/>
            </a:pPr>
            <a:r>
              <a:rPr lang="en-US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VC</a:t>
            </a:r>
            <a:endParaRPr lang="ru-RU" alt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2"/>
          <p:cNvSpPr>
            <a:spLocks noChangeArrowheads="1"/>
          </p:cNvSpPr>
          <p:nvPr/>
        </p:nvSpPr>
        <p:spPr bwMode="auto">
          <a:xfrm>
            <a:off x="479425" y="5805488"/>
            <a:ext cx="11088688" cy="966787"/>
          </a:xfrm>
          <a:prstGeom prst="rect">
            <a:avLst/>
          </a:prstGeom>
          <a:noFill/>
          <a:ln w="9525">
            <a:solidFill>
              <a:srgbClr val="66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  <a:defRPr/>
            </a:pPr>
            <a:r>
              <a:rPr lang="en-US" alt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FC + VC = TC</a:t>
            </a:r>
            <a:r>
              <a:rPr lang="en-US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just">
              <a:buFont typeface="Arial" charset="0"/>
              <a:buNone/>
              <a:defRPr/>
            </a:pP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 ТС – ОБЩИЕ (ВАЛОВЫЕ, СОВОКУПНЫЕ) ИЗДЕРЖКИ</a:t>
            </a:r>
          </a:p>
        </p:txBody>
      </p:sp>
    </p:spTree>
    <p:custDataLst>
      <p:tags r:id="rId1"/>
    </p:custDataLst>
  </p:cSld>
  <p:clrMapOvr>
    <a:masterClrMapping/>
  </p:clrMapOvr>
  <p:transition spd="slow" advTm="864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 bwMode="auto">
          <a:xfrm>
            <a:off x="1547843" y="332656"/>
            <a:ext cx="9144000" cy="5847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КРИВЫЕ ИЗДЕРЖЕК ПРОИЗВОДСТВА</a:t>
            </a:r>
          </a:p>
        </p:txBody>
      </p:sp>
      <p:sp>
        <p:nvSpPr>
          <p:cNvPr id="25603" name="Прямоугольник 1"/>
          <p:cNvSpPr>
            <a:spLocks noChangeArrowheads="1"/>
          </p:cNvSpPr>
          <p:nvPr/>
        </p:nvSpPr>
        <p:spPr bwMode="auto">
          <a:xfrm>
            <a:off x="10688638" y="6456363"/>
            <a:ext cx="1320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altLang="ru-RU" sz="1200" b="1" i="1">
                <a:latin typeface="Bookman Old Style" pitchFamily="18" charset="0"/>
              </a:rPr>
              <a:t>С.Г. Шагинян</a:t>
            </a:r>
            <a:endParaRPr lang="ru-RU" altLang="ru-RU" sz="1200">
              <a:latin typeface="Bookman Old Style" pitchFamily="18" charset="0"/>
            </a:endParaRPr>
          </a:p>
        </p:txBody>
      </p:sp>
      <p:pic>
        <p:nvPicPr>
          <p:cNvPr id="25604" name="Picture 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988" y="1125538"/>
            <a:ext cx="11450637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 spd="slow" advTm="864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 bwMode="auto">
          <a:xfrm>
            <a:off x="981830" y="476672"/>
            <a:ext cx="10226738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143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ИЗДЕРЖКИ</a:t>
            </a:r>
          </a:p>
        </p:txBody>
      </p:sp>
      <p:sp>
        <p:nvSpPr>
          <p:cNvPr id="26627" name="Прямоугольник 1"/>
          <p:cNvSpPr>
            <a:spLocks noChangeArrowheads="1"/>
          </p:cNvSpPr>
          <p:nvPr/>
        </p:nvSpPr>
        <p:spPr bwMode="auto">
          <a:xfrm>
            <a:off x="10688638" y="6456363"/>
            <a:ext cx="1320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altLang="ru-RU" sz="1200" b="1" i="1">
                <a:latin typeface="Bookman Old Style" pitchFamily="18" charset="0"/>
              </a:rPr>
              <a:t>С.Г. Шагинян</a:t>
            </a:r>
            <a:endParaRPr lang="ru-RU" altLang="ru-RU" sz="1200">
              <a:latin typeface="Bookman Old Style" pitchFamily="18" charset="0"/>
            </a:endParaRPr>
          </a:p>
        </p:txBody>
      </p:sp>
      <p:pic>
        <p:nvPicPr>
          <p:cNvPr id="26628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1196975"/>
            <a:ext cx="11314113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 spd="slow" advTm="864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 bwMode="auto">
          <a:xfrm>
            <a:off x="981830" y="476672"/>
            <a:ext cx="10226738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143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ОБЩИЕ ИЗДЕРЖКИ  (</a:t>
            </a:r>
            <a:r>
              <a:rPr lang="en-US" sz="2800" b="1" dirty="0">
                <a:ln w="1143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ATC)</a:t>
            </a:r>
            <a:endParaRPr lang="ru-RU" sz="2800" b="1" dirty="0">
              <a:ln w="11430"/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1" name="Прямоугольник 1"/>
          <p:cNvSpPr>
            <a:spLocks noChangeArrowheads="1"/>
          </p:cNvSpPr>
          <p:nvPr/>
        </p:nvSpPr>
        <p:spPr bwMode="auto">
          <a:xfrm>
            <a:off x="10688638" y="6456363"/>
            <a:ext cx="1320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altLang="ru-RU" sz="1200" b="1" i="1">
                <a:latin typeface="Bookman Old Style" pitchFamily="18" charset="0"/>
              </a:rPr>
              <a:t>С.Г. Шагинян</a:t>
            </a:r>
            <a:endParaRPr lang="ru-RU" altLang="ru-RU" sz="1200">
              <a:latin typeface="Bookman Old Style" pitchFamily="18" charset="0"/>
            </a:endParaRPr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12963" y="1412875"/>
            <a:ext cx="12096751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 spd="slow" advTm="86400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2.8|2.8|3|21.1|5.9|57.3|1|4.5|2.5|6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5|21.5|41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5|21.5|41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5|21.5|41.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5|21.5|41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5|21.5|41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5|21.5|41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5|21.5|41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5|21.5|41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5|21.5|41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5|21.5|41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5|21.5|41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5|21.5|41.6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6118</TotalTime>
  <Words>500</Words>
  <Application>Microsoft Office PowerPoint</Application>
  <PresentationFormat>Произвольный</PresentationFormat>
  <Paragraphs>89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DNA7 X86</dc:creator>
  <cp:lastModifiedBy>1</cp:lastModifiedBy>
  <cp:revision>806</cp:revision>
  <dcterms:created xsi:type="dcterms:W3CDTF">2013-09-08T13:14:53Z</dcterms:created>
  <dcterms:modified xsi:type="dcterms:W3CDTF">2022-04-18T20:19:21Z</dcterms:modified>
</cp:coreProperties>
</file>