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3" r:id="rId2"/>
    <p:sldId id="391" r:id="rId3"/>
    <p:sldId id="407" r:id="rId4"/>
    <p:sldId id="351" r:id="rId5"/>
    <p:sldId id="410" r:id="rId6"/>
    <p:sldId id="411" r:id="rId7"/>
    <p:sldId id="409" r:id="rId8"/>
    <p:sldId id="412" r:id="rId9"/>
    <p:sldId id="413" r:id="rId10"/>
    <p:sldId id="408" r:id="rId11"/>
    <p:sldId id="379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85" d="100"/>
          <a:sy n="85" d="100"/>
        </p:scale>
        <p:origin x="-739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Потребности, ресурсы, ограниченность ресурсов, экономические системы</a:t>
            </a: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ОТЛИЧИТЕЛЬНЫЙ ПАРАМЕТР СМЕШАННОЙ ЭКОНОМИКИ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flipV="1">
            <a:off x="2563573" y="2556299"/>
            <a:ext cx="492125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flipV="1">
            <a:off x="9192344" y="2569456"/>
            <a:ext cx="492125" cy="527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1111481" y="3060355"/>
            <a:ext cx="3888433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РЫНОЧНЫЙ МЕХАНИЗМ</a:t>
            </a:r>
            <a:endParaRPr lang="ru-RU" altLang="ru-RU" sz="2800" b="1" cap="all" dirty="0" smtClean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7536158" y="3140968"/>
            <a:ext cx="4104457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ГОСУДАРСТВЕННОЕ РЕГУЛИРОВАНИЕ</a:t>
            </a:r>
            <a:endParaRPr lang="ru-RU" altLang="ru-RU" sz="28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512069" y="1994916"/>
            <a:ext cx="9144000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СОЧЕТАНИЕ</a:t>
            </a:r>
            <a:endParaRPr lang="ru-RU" altLang="ru-RU" sz="28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5764586" y="1442905"/>
            <a:ext cx="619446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4"/>
          <p:cNvSpPr>
            <a:spLocks noChangeArrowheads="1"/>
          </p:cNvSpPr>
          <p:nvPr/>
        </p:nvSpPr>
        <p:spPr bwMode="auto">
          <a:xfrm>
            <a:off x="2423592" y="5157192"/>
            <a:ext cx="7164794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ВЫСОКИЙ УРОВЕНЬ СОЦИАЛЬНЫХ ГАРАНТИЙ НА ШИРОКОМ ПЕРЕРАСПРЕДЕЛЕНИИ ДОХОДОВ</a:t>
            </a:r>
            <a:endParaRPr lang="ru-RU" altLang="ru-RU" sz="2800" b="1" cap="all" dirty="0" smtClean="0"/>
          </a:p>
        </p:txBody>
      </p:sp>
      <p:sp>
        <p:nvSpPr>
          <p:cNvPr id="22" name="Стрелка вниз 21"/>
          <p:cNvSpPr/>
          <p:nvPr/>
        </p:nvSpPr>
        <p:spPr>
          <a:xfrm>
            <a:off x="4007768" y="4014462"/>
            <a:ext cx="619446" cy="114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040216" y="4095075"/>
            <a:ext cx="619446" cy="10621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4511950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ФУНДАМЕНТАЛЬНЫЕ ЭКОНОМИЧЕСКИЕ ПРОБЛЕМЫ</a:t>
            </a:r>
            <a:endParaRPr lang="ru-RU" sz="32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22" name="Прямоугольник 1"/>
          <p:cNvSpPr>
            <a:spLocks noChangeArrowheads="1"/>
          </p:cNvSpPr>
          <p:nvPr/>
        </p:nvSpPr>
        <p:spPr bwMode="auto">
          <a:xfrm>
            <a:off x="993061" y="2371239"/>
            <a:ext cx="5166518" cy="2308324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3600" b="1" dirty="0" smtClean="0"/>
              <a:t>МАТЕРИАЛЬНЫЕ ПОТРЕБНОСТИ ОБЩЕСТВА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3600" b="1" u="sng" dirty="0" smtClean="0"/>
              <a:t>БЕЗГРАНИЧНЫ</a:t>
            </a:r>
            <a:endParaRPr lang="ru-RU" altLang="ru-RU" sz="3600" b="1" u="sng" dirty="0" smtClean="0"/>
          </a:p>
        </p:txBody>
      </p:sp>
      <p:sp>
        <p:nvSpPr>
          <p:cNvPr id="14" name="Стрелка вниз 13"/>
          <p:cNvSpPr/>
          <p:nvPr/>
        </p:nvSpPr>
        <p:spPr>
          <a:xfrm>
            <a:off x="3573689" y="1579151"/>
            <a:ext cx="7978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8629966" y="1557864"/>
            <a:ext cx="7978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1"/>
          <p:cNvSpPr>
            <a:spLocks noChangeArrowheads="1"/>
          </p:cNvSpPr>
          <p:nvPr/>
        </p:nvSpPr>
        <p:spPr bwMode="auto">
          <a:xfrm>
            <a:off x="6326609" y="2371239"/>
            <a:ext cx="5166518" cy="175432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3600" b="1" dirty="0" smtClean="0"/>
              <a:t>ЭКОНОМИЧЕСКИЕ РЕСУРСЫ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3600" b="1" u="sng" dirty="0" smtClean="0"/>
              <a:t>ОГРАНИЧЕНЫ</a:t>
            </a:r>
            <a:endParaRPr lang="ru-RU" altLang="ru-RU" sz="3600" b="1" u="sng" dirty="0" smtClean="0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100548" y="332656"/>
            <a:ext cx="10226738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 - БЕЗГРАНИЧНЫ,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РЕСУРСЫ - РЕДКИ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150790" y="2025906"/>
            <a:ext cx="10152063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600" b="1" dirty="0" smtClean="0"/>
              <a:t>ПРОТИВОРЕЧИЕ</a:t>
            </a:r>
            <a:endParaRPr lang="ru-RU" altLang="ru-RU" sz="3600" b="1" dirty="0"/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00548" y="3234003"/>
            <a:ext cx="10152062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600" b="1" dirty="0" smtClean="0"/>
              <a:t>РАЗРЕШЕНИЕ</a:t>
            </a:r>
            <a:endParaRPr lang="ru-RU" altLang="ru-RU" sz="3600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5975610" y="1529788"/>
            <a:ext cx="999305" cy="4860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"/>
          <p:cNvSpPr>
            <a:spLocks noChangeArrowheads="1"/>
          </p:cNvSpPr>
          <p:nvPr/>
        </p:nvSpPr>
        <p:spPr bwMode="auto">
          <a:xfrm>
            <a:off x="1150790" y="4437112"/>
            <a:ext cx="10139158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ЭФФЕКТИВНОСТЬ ИСПОЛЬЗОВАНИЯ РЕСУРСОВ</a:t>
            </a:r>
            <a:endParaRPr lang="ru-RU" altLang="ru-RU" sz="3600" b="1" dirty="0"/>
          </a:p>
        </p:txBody>
      </p:sp>
      <p:sp>
        <p:nvSpPr>
          <p:cNvPr id="26" name="Стрелка вниз 25"/>
          <p:cNvSpPr/>
          <p:nvPr/>
        </p:nvSpPr>
        <p:spPr>
          <a:xfrm>
            <a:off x="5993539" y="2702653"/>
            <a:ext cx="999305" cy="4860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5960791" y="3933012"/>
            <a:ext cx="999305" cy="4860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4465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ПОТРЕБНОСТИ</a:t>
            </a:r>
            <a:endParaRPr lang="ru-RU" sz="44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519936" y="1843727"/>
            <a:ext cx="1149399" cy="1361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1382713" y="3299941"/>
            <a:ext cx="9143999" cy="144655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4400" b="1" cap="all" dirty="0" smtClean="0"/>
              <a:t>ВЫСОКИЙ КОЭФФИЦИЕНТ ВОСПРОИЗВОДСТВА</a:t>
            </a:r>
            <a:endParaRPr lang="ru-RU" altLang="ru-RU" sz="4400" b="1" cap="all" dirty="0" smtClean="0"/>
          </a:p>
        </p:txBody>
      </p:sp>
    </p:spTree>
    <p:custDataLst>
      <p:tags r:id="rId1"/>
    </p:custData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В СОЦИАЛЬНО-КУЛЬТУРНЫХ БЛАГАХ</a:t>
            </a:r>
            <a:endParaRPr lang="ru-RU" sz="40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279576" y="1718873"/>
            <a:ext cx="708968" cy="100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839416" y="2684154"/>
            <a:ext cx="3489151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ОБРАЗОВАНИЕ</a:t>
            </a:r>
            <a:endParaRPr lang="ru-RU" altLang="ru-RU" sz="3600" b="1" cap="all" dirty="0" smtClean="0"/>
          </a:p>
        </p:txBody>
      </p:sp>
      <p:sp>
        <p:nvSpPr>
          <p:cNvPr id="7" name="Стрелка вниз 6"/>
          <p:cNvSpPr/>
          <p:nvPr/>
        </p:nvSpPr>
        <p:spPr>
          <a:xfrm>
            <a:off x="6017196" y="1702268"/>
            <a:ext cx="708968" cy="100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9336360" y="1718873"/>
            <a:ext cx="708968" cy="100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4627104" y="2712627"/>
            <a:ext cx="3489151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КУЛЬТУРА</a:t>
            </a:r>
            <a:endParaRPr lang="ru-RU" altLang="ru-RU" sz="3600" b="1" cap="all" dirty="0" smtClean="0"/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8544272" y="2725524"/>
            <a:ext cx="3489151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ДОСУГ</a:t>
            </a:r>
            <a:endParaRPr lang="ru-RU" altLang="ru-RU" sz="3600" b="1" cap="all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749051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ОБЛАДАНИЕ РЕСУРСАМИ, ФАКТОРАМИ ПРОИЗВОДСТВА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954713" y="1456048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983432" y="2198262"/>
            <a:ext cx="10441160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ДОХОД</a:t>
            </a:r>
            <a:endParaRPr lang="ru-RU" altLang="ru-RU" sz="3600" b="1" cap="all" dirty="0" smtClean="0"/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551384" y="3554594"/>
            <a:ext cx="2763849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ЗЕМЛЯ</a:t>
            </a:r>
            <a:endParaRPr lang="ru-RU" altLang="ru-RU" sz="3600" b="1" cap="all" dirty="0" smtClean="0"/>
          </a:p>
        </p:txBody>
      </p:sp>
      <p:sp>
        <p:nvSpPr>
          <p:cNvPr id="15" name="Стрелка вниз 14"/>
          <p:cNvSpPr/>
          <p:nvPr/>
        </p:nvSpPr>
        <p:spPr>
          <a:xfrm>
            <a:off x="1649418" y="2888476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882275" y="2844594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612310" y="2924944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0128448" y="2888476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649418" y="4209732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4"/>
          <p:cNvSpPr>
            <a:spLocks noChangeArrowheads="1"/>
          </p:cNvSpPr>
          <p:nvPr/>
        </p:nvSpPr>
        <p:spPr bwMode="auto">
          <a:xfrm>
            <a:off x="623392" y="4853156"/>
            <a:ext cx="2763849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РЕНТА</a:t>
            </a:r>
            <a:endParaRPr lang="ru-RU" altLang="ru-RU" sz="3600" b="1" cap="all" dirty="0" smtClean="0"/>
          </a:p>
        </p:txBody>
      </p: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3667328" y="3580245"/>
            <a:ext cx="2536684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ТРУД</a:t>
            </a:r>
            <a:endParaRPr lang="ru-RU" altLang="ru-RU" sz="3600" b="1" cap="all" dirty="0" smtClean="0"/>
          </a:p>
        </p:txBody>
      </p:sp>
      <p:sp>
        <p:nvSpPr>
          <p:cNvPr id="22" name="Стрелка вниз 21"/>
          <p:cNvSpPr/>
          <p:nvPr/>
        </p:nvSpPr>
        <p:spPr>
          <a:xfrm>
            <a:off x="4799856" y="4209732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4"/>
          <p:cNvSpPr>
            <a:spLocks noChangeArrowheads="1"/>
          </p:cNvSpPr>
          <p:nvPr/>
        </p:nvSpPr>
        <p:spPr bwMode="auto">
          <a:xfrm>
            <a:off x="3559316" y="4885674"/>
            <a:ext cx="2395398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ОПЛАТА ТРУДА</a:t>
            </a:r>
            <a:endParaRPr lang="ru-RU" altLang="ru-RU" sz="3600" b="1" cap="all" dirty="0" smtClean="0"/>
          </a:p>
        </p:txBody>
      </p:sp>
      <p:sp>
        <p:nvSpPr>
          <p:cNvPr id="24" name="Прямоугольник 4"/>
          <p:cNvSpPr>
            <a:spLocks noChangeArrowheads="1"/>
          </p:cNvSpPr>
          <p:nvPr/>
        </p:nvSpPr>
        <p:spPr bwMode="auto">
          <a:xfrm>
            <a:off x="9568955" y="5595744"/>
            <a:ext cx="2362903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ПРИБЫЛЬ (УБЫТОК)</a:t>
            </a:r>
            <a:endParaRPr lang="ru-RU" altLang="ru-RU" sz="2800" b="1" cap="all" dirty="0" smtClean="0"/>
          </a:p>
        </p:txBody>
      </p:sp>
      <p:sp>
        <p:nvSpPr>
          <p:cNvPr id="25" name="Стрелка вниз 24"/>
          <p:cNvSpPr/>
          <p:nvPr/>
        </p:nvSpPr>
        <p:spPr>
          <a:xfrm>
            <a:off x="7570057" y="4284232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рямоугольник 4"/>
          <p:cNvSpPr>
            <a:spLocks noChangeArrowheads="1"/>
          </p:cNvSpPr>
          <p:nvPr/>
        </p:nvSpPr>
        <p:spPr bwMode="auto">
          <a:xfrm>
            <a:off x="6600056" y="4949413"/>
            <a:ext cx="2448272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ПРОЦЕНТ</a:t>
            </a:r>
            <a:endParaRPr lang="ru-RU" altLang="ru-RU" sz="3600" b="1" cap="all" dirty="0" smtClean="0"/>
          </a:p>
        </p:txBody>
      </p:sp>
      <p:sp>
        <p:nvSpPr>
          <p:cNvPr id="27" name="Прямоугольник 4"/>
          <p:cNvSpPr>
            <a:spLocks noChangeArrowheads="1"/>
          </p:cNvSpPr>
          <p:nvPr/>
        </p:nvSpPr>
        <p:spPr bwMode="auto">
          <a:xfrm>
            <a:off x="9428151" y="3586875"/>
            <a:ext cx="2644513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ПРЕДПРИНИМАТЕЛЬСКАЯ СПОСОБНОСТЬ</a:t>
            </a:r>
            <a:endParaRPr lang="ru-RU" altLang="ru-RU" sz="2800" b="1" cap="all" dirty="0" smtClean="0"/>
          </a:p>
        </p:txBody>
      </p:sp>
      <p:sp>
        <p:nvSpPr>
          <p:cNvPr id="28" name="Прямоугольник 4"/>
          <p:cNvSpPr>
            <a:spLocks noChangeArrowheads="1"/>
          </p:cNvSpPr>
          <p:nvPr/>
        </p:nvSpPr>
        <p:spPr bwMode="auto">
          <a:xfrm>
            <a:off x="6711981" y="3554594"/>
            <a:ext cx="2763849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КАПИТАЛ</a:t>
            </a:r>
            <a:endParaRPr lang="ru-RU" altLang="ru-RU" sz="3600" b="1" cap="all" dirty="0" smtClean="0"/>
          </a:p>
        </p:txBody>
      </p:sp>
      <p:sp>
        <p:nvSpPr>
          <p:cNvPr id="29" name="Стрелка вниз 28"/>
          <p:cNvSpPr/>
          <p:nvPr/>
        </p:nvSpPr>
        <p:spPr>
          <a:xfrm>
            <a:off x="10280848" y="4950829"/>
            <a:ext cx="567779" cy="698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5585847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255454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ЭКОНОМИЧЕСКОЙ ДЕЯТЕЛЬНОСТИ В РЫНОЧНОЙ ЭКОНОМИКЕ</a:t>
            </a:r>
            <a:endParaRPr lang="ru-RU" sz="40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382713" y="4149527"/>
            <a:ext cx="9144000" cy="132343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4000" b="1" cap="all" dirty="0" smtClean="0"/>
              <a:t>УСТАНОВЛЕНИЕ ЦЕН В СООТВЕТСТВИИ СО СПРОСОМ И ПРЕДЛОЖЕНИЕМ</a:t>
            </a:r>
            <a:endParaRPr lang="ru-RU" altLang="ru-RU" sz="4000" b="1" cap="all" dirty="0" smtClean="0"/>
          </a:p>
        </p:txBody>
      </p:sp>
      <p:sp>
        <p:nvSpPr>
          <p:cNvPr id="2" name="Двойная стрелка вверх/вниз 1"/>
          <p:cNvSpPr/>
          <p:nvPr/>
        </p:nvSpPr>
        <p:spPr>
          <a:xfrm>
            <a:off x="5448936" y="2933375"/>
            <a:ext cx="863088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7352849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ЭКОНОМИЧЕСКОГО РЕШЕНИЯ</a:t>
            </a:r>
            <a:endParaRPr lang="ru-RU" sz="40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415765" y="2789097"/>
            <a:ext cx="9144000" cy="193899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4000" b="1" cap="all" dirty="0" smtClean="0"/>
              <a:t>ВЫБОР ОДНОГО ИЗ АЛЬТЕРНАТИВНЫХ ВАРИАНТОВ ЭКОНОМИЧЕСКОГО ДЕЙСТВИЯ </a:t>
            </a:r>
            <a:endParaRPr lang="ru-RU" altLang="ru-RU" sz="4000" b="1" cap="all" dirty="0" smtClean="0"/>
          </a:p>
        </p:txBody>
      </p:sp>
      <p:sp>
        <p:nvSpPr>
          <p:cNvPr id="3" name="Стрелка вниз 2"/>
          <p:cNvSpPr/>
          <p:nvPr/>
        </p:nvSpPr>
        <p:spPr>
          <a:xfrm>
            <a:off x="5519492" y="1702269"/>
            <a:ext cx="936547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940027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ХОЗЯЙСТВА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(ТИПЫ ЭКОНОМИК)</a:t>
            </a:r>
            <a:endParaRPr lang="ru-RU" sz="40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279576" y="1718873"/>
            <a:ext cx="708968" cy="100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839416" y="2684154"/>
            <a:ext cx="3489151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НАТУРАЛЬНОЕ ХОЗЯЙСТВО</a:t>
            </a:r>
            <a:endParaRPr lang="ru-RU" altLang="ru-RU" sz="3600" b="1" cap="all" dirty="0" smtClean="0"/>
          </a:p>
        </p:txBody>
      </p:sp>
      <p:sp>
        <p:nvSpPr>
          <p:cNvPr id="7" name="Стрелка вниз 6"/>
          <p:cNvSpPr/>
          <p:nvPr/>
        </p:nvSpPr>
        <p:spPr>
          <a:xfrm>
            <a:off x="6017196" y="1702268"/>
            <a:ext cx="708968" cy="100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9336360" y="1718873"/>
            <a:ext cx="708968" cy="100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4627104" y="2712627"/>
            <a:ext cx="3489151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РЫНОЧНАЯ ЭКОНОМИКА</a:t>
            </a:r>
            <a:endParaRPr lang="ru-RU" altLang="ru-RU" sz="3600" b="1" cap="all" dirty="0" smtClean="0"/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8544272" y="2725524"/>
            <a:ext cx="3489151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3600" b="1" cap="all" dirty="0" smtClean="0"/>
              <a:t>КОМАНДНАЯ ЭКОНОМИКА</a:t>
            </a:r>
            <a:endParaRPr lang="ru-RU" altLang="ru-RU" sz="3600" b="1" cap="all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197340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6325</TotalTime>
  <Words>175</Words>
  <Application>Microsoft Office PowerPoint</Application>
  <PresentationFormat>Произвольный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1</cp:lastModifiedBy>
  <cp:revision>829</cp:revision>
  <dcterms:created xsi:type="dcterms:W3CDTF">2013-09-08T13:14:53Z</dcterms:created>
  <dcterms:modified xsi:type="dcterms:W3CDTF">2022-04-18T19:58:10Z</dcterms:modified>
</cp:coreProperties>
</file>