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63" r:id="rId2"/>
    <p:sldId id="391" r:id="rId3"/>
    <p:sldId id="407" r:id="rId4"/>
    <p:sldId id="351" r:id="rId5"/>
    <p:sldId id="409" r:id="rId6"/>
    <p:sldId id="408" r:id="rId7"/>
    <p:sldId id="379" r:id="rId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030E2"/>
    <a:srgbClr val="6F3505"/>
    <a:srgbClr val="2E3917"/>
    <a:srgbClr val="BC6916"/>
    <a:srgbClr val="5ECA56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63" autoAdjust="0"/>
    <p:restoredTop sz="86446" autoAdjust="0"/>
  </p:normalViewPr>
  <p:slideViewPr>
    <p:cSldViewPr>
      <p:cViewPr varScale="1">
        <p:scale>
          <a:sx n="83" d="100"/>
          <a:sy n="83" d="100"/>
        </p:scale>
        <p:origin x="-806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D49F70-78C7-4BD0-8FB6-C7C19FE02ACD}" type="datetimeFigureOut">
              <a:rPr lang="ru-RU"/>
              <a:pPr>
                <a:defRPr/>
              </a:pPr>
              <a:t>11.04.2022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800994-5962-45E9-AC14-C0B1CBAD2D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7179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9565-FDE8-40B9-9D39-EE1ACB5BFC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06315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8D85-F081-4114-ACBC-4143417A0B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3901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0101-9673-4107-B0F2-B64FEAB435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513316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38223-FE42-4988-8389-F079DB1842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9310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5152-3C09-44CD-A228-8BE1BC5D61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542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1600-C018-4B58-8085-CEDDBCD43A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95246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F75F-084C-46E3-A41D-DAA447ED0B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76046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BD54-9D1F-4099-9116-58AF9798B5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705486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3E0A1-0D3B-42FD-93BC-67EB87EDB4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357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076D8-4F0A-4908-9686-6B0544127F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1642512"/>
      </p:ext>
    </p:extLst>
  </p:cSld>
  <p:clrMapOvr>
    <a:masterClrMapping/>
  </p:clrMapOvr>
  <p:transition spd="med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5F4C-BCA3-4718-947A-10553C1426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93066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B3398-B465-4E10-A3BD-571DC8E01D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71789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836E20-1745-4602-9050-20B59495B2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ransition spd="slow" advTm="1433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1990725"/>
            <a:ext cx="3141663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055439" y="1412776"/>
            <a:ext cx="681060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Дисциплина</a:t>
            </a: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Основы экономики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Тема</a:t>
            </a:r>
            <a:r>
              <a:rPr lang="en-US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: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 Предмет экономической науки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Автор: С.Г. Шагинян</a:t>
            </a:r>
          </a:p>
        </p:txBody>
      </p:sp>
    </p:spTree>
  </p:cSld>
  <p:clrMapOvr>
    <a:masterClrMapping/>
  </p:clrMapOvr>
  <p:transition spd="slow" advTm="127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ЭКОНОМИЧЕСКОЙ НАУКИ</a:t>
            </a: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48325" y="917575"/>
            <a:ext cx="296069" cy="279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083547" y="1196752"/>
            <a:ext cx="10152063" cy="43088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200" b="1" dirty="0" smtClean="0"/>
              <a:t>Экономика греч. </a:t>
            </a:r>
            <a:r>
              <a:rPr lang="en-US" altLang="ru-RU" sz="2200" b="1" dirty="0" err="1" smtClean="0"/>
              <a:t>oikonomike</a:t>
            </a:r>
            <a:r>
              <a:rPr lang="en-US" altLang="ru-RU" sz="2200" b="1" dirty="0" smtClean="0"/>
              <a:t> – </a:t>
            </a:r>
            <a:r>
              <a:rPr lang="ru-RU" altLang="ru-RU" sz="2200" b="1" dirty="0" smtClean="0"/>
              <a:t>управление хозяйством</a:t>
            </a:r>
            <a:r>
              <a:rPr lang="en-US" altLang="ru-RU" sz="2200" b="1" dirty="0" smtClean="0"/>
              <a:t> </a:t>
            </a:r>
            <a:endParaRPr lang="ru-RU" altLang="ru-RU" sz="22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1033402" y="1915507"/>
            <a:ext cx="10152063" cy="43088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200" b="1" dirty="0" smtClean="0"/>
              <a:t>Особая область жизнедеятельности</a:t>
            </a:r>
            <a:endParaRPr lang="ru-RU" altLang="ru-RU" sz="2200" b="1" dirty="0"/>
          </a:p>
        </p:txBody>
      </p:sp>
      <p:sp>
        <p:nvSpPr>
          <p:cNvPr id="16393" name="Прямоугольник 1"/>
          <p:cNvSpPr>
            <a:spLocks noChangeArrowheads="1"/>
          </p:cNvSpPr>
          <p:nvPr/>
        </p:nvSpPr>
        <p:spPr bwMode="auto">
          <a:xfrm>
            <a:off x="1101774" y="2660282"/>
            <a:ext cx="10152062" cy="76944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200" b="1" dirty="0" smtClean="0"/>
              <a:t>Специфические отношения – экономические </a:t>
            </a:r>
          </a:p>
          <a:p>
            <a:pPr algn="ctr"/>
            <a:r>
              <a:rPr lang="ru-RU" altLang="ru-RU" sz="2200" b="1" dirty="0" smtClean="0"/>
              <a:t>(домохозяйства, фирмы, государство)</a:t>
            </a:r>
            <a:endParaRPr lang="ru-RU" altLang="ru-RU" sz="2200" b="1" dirty="0"/>
          </a:p>
        </p:txBody>
      </p:sp>
      <p:sp>
        <p:nvSpPr>
          <p:cNvPr id="22" name="Прямоугольник 1"/>
          <p:cNvSpPr>
            <a:spLocks noChangeArrowheads="1"/>
          </p:cNvSpPr>
          <p:nvPr/>
        </p:nvSpPr>
        <p:spPr bwMode="auto">
          <a:xfrm>
            <a:off x="1017660" y="3734254"/>
            <a:ext cx="5166518" cy="70788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2000" b="1" dirty="0" smtClean="0"/>
              <a:t>Отношения в процессе использования ограниченных ресурсов</a:t>
            </a:r>
            <a:endParaRPr lang="ru-RU" altLang="ru-RU" sz="2000" b="1" dirty="0" smtClean="0"/>
          </a:p>
        </p:txBody>
      </p:sp>
      <p:sp>
        <p:nvSpPr>
          <p:cNvPr id="12" name="Стрелка вниз 11"/>
          <p:cNvSpPr/>
          <p:nvPr/>
        </p:nvSpPr>
        <p:spPr>
          <a:xfrm>
            <a:off x="5774228" y="1658417"/>
            <a:ext cx="296069" cy="2584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847728" y="2412840"/>
            <a:ext cx="296069" cy="247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002016" y="3461803"/>
            <a:ext cx="296069" cy="2552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"/>
          <p:cNvSpPr>
            <a:spLocks noChangeArrowheads="1"/>
          </p:cNvSpPr>
          <p:nvPr/>
        </p:nvSpPr>
        <p:spPr bwMode="auto">
          <a:xfrm>
            <a:off x="6361948" y="3734254"/>
            <a:ext cx="5166518" cy="70788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2000" b="1" dirty="0" smtClean="0"/>
              <a:t>Отношения воспроизводства (производство, обмен, потребление)</a:t>
            </a:r>
            <a:endParaRPr lang="ru-RU" altLang="ru-RU" sz="2000" b="1" dirty="0" smtClean="0"/>
          </a:p>
        </p:txBody>
      </p:sp>
      <p:sp>
        <p:nvSpPr>
          <p:cNvPr id="17" name="Стрелка вниз 16"/>
          <p:cNvSpPr/>
          <p:nvPr/>
        </p:nvSpPr>
        <p:spPr>
          <a:xfrm>
            <a:off x="7752184" y="3479025"/>
            <a:ext cx="296069" cy="2552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1"/>
          <p:cNvSpPr>
            <a:spLocks noChangeArrowheads="1"/>
          </p:cNvSpPr>
          <p:nvPr/>
        </p:nvSpPr>
        <p:spPr bwMode="auto">
          <a:xfrm>
            <a:off x="3722008" y="4745775"/>
            <a:ext cx="5166518" cy="70788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2000" b="1" dirty="0" smtClean="0"/>
              <a:t>Зависят от системы институтов, организаций, правил, норм общества</a:t>
            </a:r>
            <a:endParaRPr lang="ru-RU" altLang="ru-RU" sz="2000" b="1" dirty="0" smtClean="0"/>
          </a:p>
        </p:txBody>
      </p:sp>
      <p:sp>
        <p:nvSpPr>
          <p:cNvPr id="20" name="Стрелка вниз 19"/>
          <p:cNvSpPr/>
          <p:nvPr/>
        </p:nvSpPr>
        <p:spPr>
          <a:xfrm flipV="1">
            <a:off x="4799856" y="4442140"/>
            <a:ext cx="296069" cy="3036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flipV="1">
            <a:off x="7419628" y="4468702"/>
            <a:ext cx="296069" cy="250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рямоугольник 1"/>
          <p:cNvSpPr>
            <a:spLocks noChangeArrowheads="1"/>
          </p:cNvSpPr>
          <p:nvPr/>
        </p:nvSpPr>
        <p:spPr bwMode="auto">
          <a:xfrm>
            <a:off x="3840204" y="5706783"/>
            <a:ext cx="5166518" cy="70788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2000" b="1" dirty="0" smtClean="0"/>
              <a:t>Экономический строй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2000" b="1" dirty="0" smtClean="0"/>
              <a:t>и его структура</a:t>
            </a:r>
            <a:endParaRPr lang="ru-RU" altLang="ru-RU" sz="2000" b="1" dirty="0" smtClean="0"/>
          </a:p>
        </p:txBody>
      </p:sp>
      <p:sp>
        <p:nvSpPr>
          <p:cNvPr id="25" name="Стрелка вниз 24"/>
          <p:cNvSpPr/>
          <p:nvPr/>
        </p:nvSpPr>
        <p:spPr>
          <a:xfrm>
            <a:off x="6053559" y="5453661"/>
            <a:ext cx="296069" cy="247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ОТНОШЕНИЯ</a:t>
            </a:r>
            <a:endParaRPr lang="ru-RU" sz="24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859702" y="866962"/>
            <a:ext cx="296069" cy="279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083547" y="1196752"/>
            <a:ext cx="10152063" cy="43088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200" b="1" dirty="0" smtClean="0"/>
              <a:t>Вступают субъекты в сфере экономики</a:t>
            </a:r>
            <a:endParaRPr lang="ru-RU" altLang="ru-RU" sz="22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1033402" y="1915507"/>
            <a:ext cx="10152063" cy="43088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200" b="1" dirty="0" smtClean="0"/>
              <a:t>Домохозяйства, фирмы, государство</a:t>
            </a:r>
            <a:endParaRPr lang="ru-RU" altLang="ru-RU" sz="2200" b="1" dirty="0"/>
          </a:p>
        </p:txBody>
      </p:sp>
      <p:sp>
        <p:nvSpPr>
          <p:cNvPr id="16393" name="Прямоугольник 1"/>
          <p:cNvSpPr>
            <a:spLocks noChangeArrowheads="1"/>
          </p:cNvSpPr>
          <p:nvPr/>
        </p:nvSpPr>
        <p:spPr bwMode="auto">
          <a:xfrm>
            <a:off x="1100548" y="2780928"/>
            <a:ext cx="10152062" cy="43088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200" b="1" dirty="0" smtClean="0"/>
              <a:t>Экономически отношения неоднородны</a:t>
            </a:r>
            <a:endParaRPr lang="ru-RU" altLang="ru-RU" sz="2200" b="1" dirty="0"/>
          </a:p>
        </p:txBody>
      </p:sp>
      <p:sp>
        <p:nvSpPr>
          <p:cNvPr id="22" name="Прямоугольник 1"/>
          <p:cNvSpPr>
            <a:spLocks noChangeArrowheads="1"/>
          </p:cNvSpPr>
          <p:nvPr/>
        </p:nvSpPr>
        <p:spPr bwMode="auto">
          <a:xfrm>
            <a:off x="1193021" y="4255062"/>
            <a:ext cx="5166518" cy="76944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2200" b="1" dirty="0" smtClean="0"/>
              <a:t>Необходимость выбора рациональных и эффективных решений</a:t>
            </a:r>
            <a:endParaRPr lang="ru-RU" altLang="ru-RU" sz="2200" b="1" dirty="0" smtClean="0"/>
          </a:p>
        </p:txBody>
      </p:sp>
      <p:sp>
        <p:nvSpPr>
          <p:cNvPr id="12" name="Стрелка вниз 11"/>
          <p:cNvSpPr/>
          <p:nvPr/>
        </p:nvSpPr>
        <p:spPr>
          <a:xfrm>
            <a:off x="5922262" y="1658417"/>
            <a:ext cx="296069" cy="2584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011544" y="2412840"/>
            <a:ext cx="296069" cy="247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970030" y="3999833"/>
            <a:ext cx="296069" cy="2552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"/>
          <p:cNvSpPr>
            <a:spLocks noChangeArrowheads="1"/>
          </p:cNvSpPr>
          <p:nvPr/>
        </p:nvSpPr>
        <p:spPr bwMode="auto">
          <a:xfrm>
            <a:off x="6557265" y="4255062"/>
            <a:ext cx="5166518" cy="101566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2000" b="1" dirty="0" smtClean="0"/>
              <a:t>Постоянный процесс воспроизводства (производство, обмен, распределение, потребление) </a:t>
            </a:r>
            <a:endParaRPr lang="ru-RU" altLang="ru-RU" sz="2000" b="1" dirty="0" smtClean="0"/>
          </a:p>
        </p:txBody>
      </p:sp>
      <p:sp>
        <p:nvSpPr>
          <p:cNvPr id="17" name="Стрелка вниз 16"/>
          <p:cNvSpPr/>
          <p:nvPr/>
        </p:nvSpPr>
        <p:spPr>
          <a:xfrm>
            <a:off x="8660897" y="3999833"/>
            <a:ext cx="296069" cy="2552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1"/>
          <p:cNvSpPr>
            <a:spLocks noChangeArrowheads="1"/>
          </p:cNvSpPr>
          <p:nvPr/>
        </p:nvSpPr>
        <p:spPr bwMode="auto">
          <a:xfrm>
            <a:off x="1198862" y="5295802"/>
            <a:ext cx="5166518" cy="76944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2200" b="1" dirty="0" smtClean="0"/>
              <a:t>Ограниченность ресурсов, многообразие потребностей</a:t>
            </a:r>
            <a:endParaRPr lang="ru-RU" altLang="ru-RU" sz="2200" b="1" dirty="0" smtClean="0"/>
          </a:p>
        </p:txBody>
      </p:sp>
      <p:sp>
        <p:nvSpPr>
          <p:cNvPr id="20" name="Стрелка вниз 19"/>
          <p:cNvSpPr/>
          <p:nvPr/>
        </p:nvSpPr>
        <p:spPr>
          <a:xfrm flipV="1">
            <a:off x="3938046" y="5041727"/>
            <a:ext cx="328053" cy="2540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flipV="1">
            <a:off x="8649137" y="5295802"/>
            <a:ext cx="296069" cy="2505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рямоугольник 1"/>
          <p:cNvSpPr>
            <a:spLocks noChangeArrowheads="1"/>
          </p:cNvSpPr>
          <p:nvPr/>
        </p:nvSpPr>
        <p:spPr bwMode="auto">
          <a:xfrm>
            <a:off x="6557265" y="5589240"/>
            <a:ext cx="5166518" cy="76944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sz="2200" b="1" dirty="0" err="1">
                <a:solidFill>
                  <a:srgbClr val="333333"/>
                </a:solidFill>
                <a:latin typeface="YS Text"/>
              </a:rPr>
              <a:t>Возобновляемость</a:t>
            </a:r>
            <a:r>
              <a:rPr lang="ru-RU" altLang="ru-RU" sz="2200" b="1" dirty="0" smtClean="0"/>
              <a:t> ресурсов, продуктов</a:t>
            </a:r>
            <a:endParaRPr lang="ru-RU" altLang="ru-RU" sz="2200" b="1" dirty="0" smtClean="0"/>
          </a:p>
        </p:txBody>
      </p:sp>
      <p:sp>
        <p:nvSpPr>
          <p:cNvPr id="19" name="Прямоугольник 1"/>
          <p:cNvSpPr>
            <a:spLocks noChangeArrowheads="1"/>
          </p:cNvSpPr>
          <p:nvPr/>
        </p:nvSpPr>
        <p:spPr bwMode="auto">
          <a:xfrm>
            <a:off x="1198862" y="3557169"/>
            <a:ext cx="10152062" cy="43088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200" b="1" dirty="0" smtClean="0"/>
              <a:t>Основополагающие экономические процессы общества</a:t>
            </a:r>
            <a:endParaRPr lang="ru-RU" altLang="ru-RU" sz="2200" b="1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6011543" y="3236473"/>
            <a:ext cx="296069" cy="247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8356329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ВСЕГДА РЕШАЕТ ПРОБЛЕМЫ</a:t>
            </a:r>
            <a:endParaRPr lang="ru-RU" sz="32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711448" y="1563594"/>
            <a:ext cx="492125" cy="1361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8695950" y="1563594"/>
            <a:ext cx="492125" cy="13613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1308097" y="3068960"/>
            <a:ext cx="3298825" cy="46196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1. ЧТО ПРОИЗВОДИТЬ</a:t>
            </a:r>
            <a:endParaRPr lang="ru-RU" altLang="ru-RU" sz="2400" b="1" cap="all" dirty="0" smtClean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7293393" y="3068960"/>
            <a:ext cx="3297238" cy="83099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3. ДЛЯ КОГО ПРОИЗВОДИТЬ</a:t>
            </a:r>
            <a:endParaRPr lang="ru-RU" altLang="ru-RU" sz="2400" b="1" cap="all" dirty="0" smtClean="0"/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3863752" y="4581128"/>
            <a:ext cx="3298825" cy="46196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2. КАК ПРОИЗВОДИТЬ</a:t>
            </a:r>
            <a:endParaRPr lang="ru-RU" altLang="ru-RU" sz="2400" b="1" cap="all" dirty="0" smtClean="0"/>
          </a:p>
        </p:txBody>
      </p:sp>
      <p:sp>
        <p:nvSpPr>
          <p:cNvPr id="17" name="Стрелка вниз 16"/>
          <p:cNvSpPr/>
          <p:nvPr/>
        </p:nvSpPr>
        <p:spPr>
          <a:xfrm>
            <a:off x="5530250" y="1563594"/>
            <a:ext cx="492125" cy="2873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ПРОИЗВОДИТЬ</a:t>
            </a:r>
            <a:endParaRPr lang="ru-RU" sz="32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flipV="1">
            <a:off x="3143672" y="2829128"/>
            <a:ext cx="492125" cy="8467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1740321" y="3675928"/>
            <a:ext cx="4018905" cy="120032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ПОТРЕБНОСТИ ПОСТОЯННО МЕНЯЮТСЯ ПО КОЛИЧЕСТВУ И КАЧЕСТВУ</a:t>
            </a:r>
            <a:endParaRPr lang="ru-RU" altLang="ru-RU" sz="2400" b="1" cap="all" dirty="0" smtClean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6672064" y="3675928"/>
            <a:ext cx="4017318" cy="193899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ПОТРЕБНОСТИ УДОВЛЕТВОРЯЮТСЯ РАЗЛИЧНЫМИ СПОСОБАМИ, ПРИ ИЗМЕНЯЮЩИХСЯ ЦЕНАХ НА РЫНКЕ</a:t>
            </a:r>
            <a:endParaRPr lang="ru-RU" altLang="ru-RU" sz="2400" b="1" cap="all" dirty="0" smtClean="0"/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3143672" y="1628800"/>
            <a:ext cx="5616624" cy="120032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СУБЪЕКТ ЭКОНОМИКИ РЕШАЕТ</a:t>
            </a:r>
            <a:r>
              <a:rPr lang="en-US" altLang="ru-RU" sz="2400" b="1" cap="all" dirty="0" smtClean="0"/>
              <a:t>:</a:t>
            </a:r>
            <a:r>
              <a:rPr lang="ru-RU" altLang="ru-RU" sz="2400" b="1" cap="all" dirty="0" smtClean="0"/>
              <a:t> КАКИЕ ПОТРЕБНОСТИ УДОВЛЕТВОРЯТ СВОЕЙ ДЕЯТЕЛЬНОСТЬЮ</a:t>
            </a:r>
            <a:endParaRPr lang="ru-RU" altLang="ru-RU" sz="2400" b="1" cap="all" dirty="0" smtClean="0"/>
          </a:p>
        </p:txBody>
      </p:sp>
      <p:sp>
        <p:nvSpPr>
          <p:cNvPr id="17" name="Стрелка вниз 16"/>
          <p:cNvSpPr/>
          <p:nvPr/>
        </p:nvSpPr>
        <p:spPr>
          <a:xfrm>
            <a:off x="5513164" y="928744"/>
            <a:ext cx="492125" cy="700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flipV="1">
            <a:off x="8262436" y="2829129"/>
            <a:ext cx="492125" cy="8467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7352849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1382713" y="378830"/>
            <a:ext cx="9144000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ПРОИЗВОДИТЬ</a:t>
            </a:r>
            <a:endParaRPr lang="ru-RU" sz="3200" b="1" u="sng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Прямоугольник 1"/>
          <p:cNvSpPr>
            <a:spLocks noChangeArrowheads="1"/>
          </p:cNvSpPr>
          <p:nvPr/>
        </p:nvSpPr>
        <p:spPr bwMode="auto">
          <a:xfrm>
            <a:off x="10548938" y="6394450"/>
            <a:ext cx="13223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flipV="1">
            <a:off x="2335607" y="3276291"/>
            <a:ext cx="492125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flipV="1">
            <a:off x="9264352" y="3252591"/>
            <a:ext cx="492125" cy="5277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4"/>
          <p:cNvSpPr>
            <a:spLocks noChangeArrowheads="1"/>
          </p:cNvSpPr>
          <p:nvPr/>
        </p:nvSpPr>
        <p:spPr bwMode="auto">
          <a:xfrm>
            <a:off x="695399" y="3767861"/>
            <a:ext cx="3888433" cy="76944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200" b="1" cap="all" dirty="0" smtClean="0"/>
              <a:t>ТЕХНОЛОГИИ И ИМЕЮЩИЕСЯ РЕСУРСЫ</a:t>
            </a:r>
            <a:endParaRPr lang="ru-RU" altLang="ru-RU" sz="2200" b="1" cap="all" dirty="0" smtClean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7536159" y="3799311"/>
            <a:ext cx="4104457" cy="76944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200" b="1" cap="all" dirty="0" smtClean="0"/>
              <a:t>ВОЗМОЖНОСТИ КОМБИНАЦИИ ФАКТОРОВ ПРОИЗВОДСТВА</a:t>
            </a:r>
            <a:endParaRPr lang="ru-RU" altLang="ru-RU" sz="2200" b="1" cap="all" dirty="0" smtClean="0"/>
          </a:p>
        </p:txBody>
      </p:sp>
      <p:sp>
        <p:nvSpPr>
          <p:cNvPr id="16" name="Прямоугольник 4"/>
          <p:cNvSpPr>
            <a:spLocks noChangeArrowheads="1"/>
          </p:cNvSpPr>
          <p:nvPr/>
        </p:nvSpPr>
        <p:spPr bwMode="auto">
          <a:xfrm>
            <a:off x="1416051" y="1484784"/>
            <a:ext cx="9144000" cy="83099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НАЛИЧИЕ ВОЗМОЖНОСТЕЙ ПРОИЗВОДСТВА 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И ИХ РЕАЛИЗАЦИИ</a:t>
            </a:r>
            <a:endParaRPr lang="ru-RU" altLang="ru-RU" sz="2400" b="1" cap="all" dirty="0" smtClean="0"/>
          </a:p>
        </p:txBody>
      </p:sp>
      <p:sp>
        <p:nvSpPr>
          <p:cNvPr id="17" name="Стрелка вниз 16"/>
          <p:cNvSpPr/>
          <p:nvPr/>
        </p:nvSpPr>
        <p:spPr>
          <a:xfrm>
            <a:off x="5591944" y="932773"/>
            <a:ext cx="492125" cy="5520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flipV="1">
            <a:off x="5629951" y="2315778"/>
            <a:ext cx="492125" cy="465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4"/>
          <p:cNvSpPr>
            <a:spLocks noChangeArrowheads="1"/>
          </p:cNvSpPr>
          <p:nvPr/>
        </p:nvSpPr>
        <p:spPr bwMode="auto">
          <a:xfrm>
            <a:off x="1512069" y="2780927"/>
            <a:ext cx="9144000" cy="46166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400" b="1" cap="all" dirty="0" smtClean="0"/>
              <a:t>ОГРАНИЧЕНИЯ И ВАРИАНТЫ ПРОИЗВОДСТВА</a:t>
            </a:r>
            <a:endParaRPr lang="ru-RU" altLang="ru-RU" sz="2400" b="1" cap="all" dirty="0" smtClean="0"/>
          </a:p>
        </p:txBody>
      </p:sp>
      <p:sp>
        <p:nvSpPr>
          <p:cNvPr id="18" name="Прямоугольник 4"/>
          <p:cNvSpPr>
            <a:spLocks noChangeArrowheads="1"/>
          </p:cNvSpPr>
          <p:nvPr/>
        </p:nvSpPr>
        <p:spPr bwMode="auto">
          <a:xfrm>
            <a:off x="1945725" y="5157192"/>
            <a:ext cx="3888433" cy="110799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200" b="1" cap="all" dirty="0" smtClean="0"/>
              <a:t>ВЫБОР МЕЖДУ ТЕКУЩИМИ И ПЕРСПЕКТИВНЫМИ ЗАДАЧАМИ ПРОИЗВОДСТВА</a:t>
            </a:r>
            <a:endParaRPr lang="ru-RU" altLang="ru-RU" sz="2200" b="1" cap="all" dirty="0" smtClean="0"/>
          </a:p>
        </p:txBody>
      </p:sp>
      <p:sp>
        <p:nvSpPr>
          <p:cNvPr id="19" name="Прямоугольник 4"/>
          <p:cNvSpPr>
            <a:spLocks noChangeArrowheads="1"/>
          </p:cNvSpPr>
          <p:nvPr/>
        </p:nvSpPr>
        <p:spPr bwMode="auto">
          <a:xfrm>
            <a:off x="6312024" y="5157192"/>
            <a:ext cx="3888433" cy="110799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spcBef>
                <a:spcPct val="0"/>
              </a:spcBef>
              <a:buFont typeface="Arial" charset="0"/>
              <a:buNone/>
              <a:defRPr/>
            </a:pPr>
            <a:r>
              <a:rPr lang="ru-RU" altLang="ru-RU" sz="2200" b="1" cap="all" dirty="0" smtClean="0"/>
              <a:t>УЧЕТ ФАКТОРОВ, ВЛИЯЮЩИХ НА ИЗДЕРЖКИ ПРОИЗВОДСТВА</a:t>
            </a:r>
            <a:endParaRPr lang="ru-RU" altLang="ru-RU" sz="2200" b="1" cap="all" dirty="0" smtClean="0"/>
          </a:p>
        </p:txBody>
      </p:sp>
      <p:sp>
        <p:nvSpPr>
          <p:cNvPr id="20" name="Стрелка вниз 19"/>
          <p:cNvSpPr/>
          <p:nvPr/>
        </p:nvSpPr>
        <p:spPr>
          <a:xfrm flipV="1">
            <a:off x="4943872" y="3276291"/>
            <a:ext cx="492125" cy="1823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flipV="1">
            <a:off x="6542770" y="3276291"/>
            <a:ext cx="492125" cy="1823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4511950"/>
      </p:ext>
    </p:extLst>
  </p:cSld>
  <p:clrMapOvr>
    <a:masterClrMapping/>
  </p:clrMapOvr>
  <p:transition spd="slow" advTm="15538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1127448" y="836712"/>
            <a:ext cx="10081120" cy="31393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cap="all" dirty="0"/>
              <a:t>С П А С И Б О </a:t>
            </a:r>
          </a:p>
          <a:p>
            <a:pPr algn="ctr">
              <a:defRPr/>
            </a:pPr>
            <a:r>
              <a:rPr lang="ru-RU" sz="6600" b="1" cap="all" dirty="0"/>
              <a:t>З А </a:t>
            </a:r>
          </a:p>
          <a:p>
            <a:pPr algn="ctr">
              <a:defRPr/>
            </a:pPr>
            <a:r>
              <a:rPr lang="ru-RU" sz="6600" b="1" cap="all" dirty="0"/>
              <a:t>В Н И М А Н И Е </a:t>
            </a:r>
            <a:r>
              <a:rPr lang="ru-RU" sz="6600" b="1" cap="all" dirty="0" smtClean="0"/>
              <a:t>!</a:t>
            </a:r>
            <a:endParaRPr lang="ru-RU" sz="6600" b="1" cap="all" dirty="0"/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2927350" y="2852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603625" algn="l"/>
              </a:tabLst>
            </a:pPr>
            <a:endParaRPr lang="ru-RU" altLang="ru-RU"/>
          </a:p>
        </p:txBody>
      </p:sp>
      <p:sp>
        <p:nvSpPr>
          <p:cNvPr id="38916" name="Прямоугольник 1"/>
          <p:cNvSpPr>
            <a:spLocks noChangeArrowheads="1"/>
          </p:cNvSpPr>
          <p:nvPr/>
        </p:nvSpPr>
        <p:spPr bwMode="auto">
          <a:xfrm>
            <a:off x="10620375" y="6489700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8|2.8|3|21.1|5.9|57.3|1|4.5|2.5|6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6242</TotalTime>
  <Words>229</Words>
  <Application>Microsoft Office PowerPoint</Application>
  <PresentationFormat>Произвольный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1</cp:lastModifiedBy>
  <cp:revision>820</cp:revision>
  <dcterms:created xsi:type="dcterms:W3CDTF">2013-09-08T13:14:53Z</dcterms:created>
  <dcterms:modified xsi:type="dcterms:W3CDTF">2022-04-11T18:24:33Z</dcterms:modified>
</cp:coreProperties>
</file>