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3" r:id="rId2"/>
    <p:sldId id="391" r:id="rId3"/>
    <p:sldId id="412" r:id="rId4"/>
    <p:sldId id="407" r:id="rId5"/>
    <p:sldId id="413" r:id="rId6"/>
    <p:sldId id="379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030E2"/>
    <a:srgbClr val="6F3505"/>
    <a:srgbClr val="2E3917"/>
    <a:srgbClr val="BC6916"/>
    <a:srgbClr val="5ECA56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3" autoAdjust="0"/>
    <p:restoredTop sz="86446" autoAdjust="0"/>
  </p:normalViewPr>
  <p:slideViewPr>
    <p:cSldViewPr>
      <p:cViewPr varScale="1">
        <p:scale>
          <a:sx n="68" d="100"/>
          <a:sy n="68" d="100"/>
        </p:scale>
        <p:origin x="-102" y="-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D49F70-78C7-4BD0-8FB6-C7C19FE02ACD}" type="datetimeFigureOut">
              <a:rPr lang="ru-RU"/>
              <a:pPr>
                <a:defRPr/>
              </a:pPr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800994-5962-45E9-AC14-C0B1CBAD2D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179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9565-FDE8-40B9-9D39-EE1ACB5BFC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315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8D85-F081-4114-ACBC-4143417A0B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901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0101-9673-4107-B0F2-B64FEAB435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5133165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38223-FE42-4988-8389-F079DB1842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310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5152-3C09-44CD-A228-8BE1BC5D61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74542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1600-C018-4B58-8085-CEDDBCD43A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95246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CF75F-084C-46E3-A41D-DAA447ED0B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76046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5BD54-9D1F-4099-9116-58AF9798B5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705486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3E0A1-0D3B-42FD-93BC-67EB87EDB4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357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076D8-4F0A-4908-9686-6B0544127F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1642512"/>
      </p:ext>
    </p:extLst>
  </p:cSld>
  <p:clrMapOvr>
    <a:masterClrMapping/>
  </p:clrMapOvr>
  <p:transition spd="med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F4C-BCA3-4718-947A-10553C142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30666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3398-B465-4E10-A3BD-571DC8E01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71789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836E20-1745-4602-9050-20B59495B2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  <p:sldLayoutId id="2147484321" r:id="rId12"/>
  </p:sldLayoutIdLst>
  <p:transition spd="slow" advTm="1433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1990725"/>
            <a:ext cx="3141663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55439" y="1412776"/>
            <a:ext cx="681060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Дисциплина</a:t>
            </a: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Основы экономики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Тема</a:t>
            </a:r>
            <a:r>
              <a:rPr lang="en-US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: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Система национальных счетов</a:t>
            </a: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ru-RU" sz="2800" b="1" dirty="0">
              <a:ln w="11430">
                <a:solidFill>
                  <a:schemeClr val="accent1">
                    <a:lumMod val="75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ru-RU" sz="2800" b="1" dirty="0">
                <a:ln w="11430">
                  <a:solidFill>
                    <a:schemeClr val="accent1">
                      <a:lumMod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Arial" panose="020B0604020202020204" pitchFamily="34" charset="0"/>
              </a:rPr>
              <a:t>Автор: С.Г. Шагинян</a:t>
            </a:r>
          </a:p>
        </p:txBody>
      </p:sp>
    </p:spTree>
  </p:cSld>
  <p:clrMapOvr>
    <a:masterClrMapping/>
  </p:clrMapOvr>
  <p:transition spd="slow" advTm="127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ВАЛОВЫЙ ВНУТРЕННИЙ ПРОДУКТ (ВВП)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671704" y="1047667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1178377" y="1643483"/>
            <a:ext cx="10152063" cy="206210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 dirty="0" smtClean="0"/>
              <a:t>ИЗМЕРЯЕТ РЫНОЧНУЮ СТОИМОСТЬ КОНЕЧНЫХ ТОВАРОВ И УСЛУГ, ПРОИЗВЕДЕННЫХ В НАЦИОНАЛЬНОЙ ЭКОНОМИКЕ ЗА ОПРЕДЕЛЕННЫЙ ПЕРИОД</a:t>
            </a:r>
            <a:endParaRPr lang="ru-RU" altLang="ru-RU" sz="32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3" name="Прямоугольник 1"/>
          <p:cNvSpPr>
            <a:spLocks noChangeArrowheads="1"/>
          </p:cNvSpPr>
          <p:nvPr/>
        </p:nvSpPr>
        <p:spPr bwMode="auto">
          <a:xfrm>
            <a:off x="1120886" y="4293096"/>
            <a:ext cx="10152062" cy="2062103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3000" b="1" dirty="0" smtClean="0"/>
              <a:t> </a:t>
            </a:r>
            <a:r>
              <a:rPr lang="ru-RU" altLang="ru-RU" sz="3200" b="1" dirty="0" smtClean="0"/>
              <a:t>КОНЕЧНЫЕ ТОВАРЫ И УСЛУГИ ИСПОЛЬЗУЮТСЯ НА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КОНЕЧНОЕ ПОТРЕБЛЕНИЕ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КОНЕЧНОЕ НАКОПЛЕНИЕ</a:t>
            </a:r>
          </a:p>
          <a:p>
            <a:r>
              <a:rPr lang="ru-RU" altLang="ru-RU" sz="3200" b="1" dirty="0"/>
              <a:t> </a:t>
            </a:r>
            <a:r>
              <a:rPr lang="ru-RU" altLang="ru-RU" sz="3200" b="1" dirty="0" smtClean="0"/>
              <a:t>- КОНЕЧНЫЙ ЭКСПОРТ</a:t>
            </a:r>
            <a:endParaRPr lang="ru-RU" altLang="ru-RU" sz="3200" b="1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5613327" y="3705586"/>
            <a:ext cx="586973" cy="544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ВВП</a:t>
            </a:r>
            <a:endParaRPr lang="ru-RU" sz="32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Прямоугольник 1"/>
          <p:cNvSpPr>
            <a:spLocks noChangeArrowheads="1"/>
          </p:cNvSpPr>
          <p:nvPr/>
        </p:nvSpPr>
        <p:spPr bwMode="auto">
          <a:xfrm>
            <a:off x="767408" y="1872014"/>
            <a:ext cx="3468233" cy="4893647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ПО РАСХОДАМ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ЛИЧНЫЕ ПОТРЕБИТЕЛЬКИЕ РАСХОДЫ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ВАЛОВЫЕ ИНВЕСТИЦИИ (СУММА ИНВЕСТИЦИЙ И АМОРТИЗАЦИИ)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ГОСУДАРСТВЕННЫЕ ЗАКУПКИ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ЧИСТЫЙ ЭКСПОРТ (РАЗНОСТЬ ЭКСПОРТА И ИМПОРТА</a:t>
            </a:r>
            <a:endParaRPr lang="ru-RU" altLang="ru-RU" sz="2400" b="1" dirty="0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207568" y="927853"/>
            <a:ext cx="586973" cy="916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866092" y="908723"/>
            <a:ext cx="586973" cy="916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4655840" y="1872014"/>
            <a:ext cx="3189431" cy="2677656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ПО ДОХОДАМ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ПЕРВИЧНЫЕ ДОХОДЫ РЕЗИДЕНТОВ ДАННОЙ СТРАНЫ (ДОМОХОЗЯЙСТВА, ФИРМЫ)</a:t>
            </a:r>
          </a:p>
          <a:p>
            <a:endParaRPr lang="ru-RU" altLang="ru-RU" sz="2400" b="1" dirty="0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8159607" y="1872014"/>
            <a:ext cx="3189431" cy="1938992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ПО ДОБАВЛЕННОЙ СТОИМОСТИ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ОПЛАТА ТРУДА</a:t>
            </a:r>
          </a:p>
          <a:p>
            <a:r>
              <a:rPr lang="ru-RU" altLang="ru-RU" sz="2400" b="1" dirty="0"/>
              <a:t> </a:t>
            </a:r>
            <a:r>
              <a:rPr lang="ru-RU" altLang="ru-RU" sz="2400" b="1" dirty="0" smtClean="0"/>
              <a:t>- ПРИБЫЛЬ</a:t>
            </a:r>
          </a:p>
          <a:p>
            <a:endParaRPr lang="ru-RU" altLang="ru-RU" sz="24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9167349" y="917431"/>
            <a:ext cx="586973" cy="9169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609941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ВАЛОВЫЙ ПРОДУКТ</a:t>
            </a:r>
            <a:endParaRPr lang="ru-RU" sz="36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2711624" y="1196752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1083547" y="2204864"/>
            <a:ext cx="4148357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НОМИНАЛЬНЫЙ</a:t>
            </a:r>
            <a:endParaRPr lang="ru-RU" altLang="ru-RU" sz="3600" b="1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8400256" y="1246174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1"/>
          <p:cNvSpPr>
            <a:spLocks noChangeArrowheads="1"/>
          </p:cNvSpPr>
          <p:nvPr/>
        </p:nvSpPr>
        <p:spPr bwMode="auto">
          <a:xfrm>
            <a:off x="6538271" y="2256979"/>
            <a:ext cx="4148357" cy="646331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РЕАЛЬНЫЙ</a:t>
            </a:r>
            <a:endParaRPr lang="ru-RU" altLang="ru-RU" sz="3600" b="1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844059" y="3140968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8394358" y="3140968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235946" y="4221088"/>
            <a:ext cx="4148357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В РЫНОЧНЫХ ТЕКУЩИХ ЦЕНАХ</a:t>
            </a:r>
            <a:endParaRPr lang="ru-RU" altLang="ru-RU" sz="3600" b="1" dirty="0"/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6540281" y="4216932"/>
            <a:ext cx="4148357" cy="1200329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/>
              <a:t>В СОПОСТОВИМЫХ ЦЕНАХ</a:t>
            </a:r>
            <a:endParaRPr lang="ru-RU" altLang="ru-RU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8356329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46210" y="332656"/>
            <a:ext cx="10226738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 smtClean="0">
                <a:ln w="1143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ДОХОД (НД)</a:t>
            </a:r>
            <a:endParaRPr lang="ru-RU" sz="4000" b="1" dirty="0">
              <a:ln w="1143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5581893" y="1196752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89" name="Прямоугольник 1"/>
          <p:cNvSpPr>
            <a:spLocks noChangeArrowheads="1"/>
          </p:cNvSpPr>
          <p:nvPr/>
        </p:nvSpPr>
        <p:spPr bwMode="auto">
          <a:xfrm>
            <a:off x="10688638" y="6456363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  <p:sp>
        <p:nvSpPr>
          <p:cNvPr id="16391" name="Прямоугольник 1"/>
          <p:cNvSpPr>
            <a:spLocks noChangeArrowheads="1"/>
          </p:cNvSpPr>
          <p:nvPr/>
        </p:nvSpPr>
        <p:spPr bwMode="auto">
          <a:xfrm>
            <a:off x="3609721" y="2132856"/>
            <a:ext cx="4148357" cy="92333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ВВП – А </a:t>
            </a:r>
            <a:r>
              <a:rPr lang="ru-RU" altLang="ru-RU" sz="5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ru-RU" alt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</a:t>
            </a:r>
            <a:endParaRPr lang="ru-RU" alt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570098" y="3119837"/>
            <a:ext cx="956378" cy="8338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"/>
          <p:cNvSpPr>
            <a:spLocks noChangeArrowheads="1"/>
          </p:cNvSpPr>
          <p:nvPr/>
        </p:nvSpPr>
        <p:spPr bwMode="auto">
          <a:xfrm>
            <a:off x="1046210" y="4077072"/>
            <a:ext cx="10018342" cy="1569660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altLang="ru-RU" sz="4800" b="1" dirty="0" smtClean="0"/>
              <a:t>А</a:t>
            </a:r>
            <a:r>
              <a:rPr lang="ru-RU" altLang="ru-RU" sz="4000" b="1" dirty="0" smtClean="0"/>
              <a:t> – АМОРТИЗАЦИОННЫЕ ОТЧИСЛЕНИЯ</a:t>
            </a:r>
          </a:p>
          <a:p>
            <a:r>
              <a:rPr lang="ru-RU" altLang="ru-RU" sz="4800" b="1" dirty="0" smtClean="0"/>
              <a:t>КН</a:t>
            </a:r>
            <a:r>
              <a:rPr lang="ru-RU" altLang="ru-RU" sz="4000" b="1" dirty="0" smtClean="0"/>
              <a:t> – СУММА КОСВЕННЫХ РАСХОДОВ</a:t>
            </a:r>
            <a:endParaRPr lang="ru-RU" altLang="ru-RU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157667"/>
      </p:ext>
    </p:ext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 bwMode="auto">
          <a:xfrm>
            <a:off x="1127448" y="836712"/>
            <a:ext cx="10081120" cy="313932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cap="all" dirty="0"/>
              <a:t>С П А С И Б О </a:t>
            </a:r>
          </a:p>
          <a:p>
            <a:pPr algn="ctr">
              <a:defRPr/>
            </a:pPr>
            <a:r>
              <a:rPr lang="ru-RU" sz="6600" b="1" cap="all" dirty="0"/>
              <a:t>З А </a:t>
            </a:r>
          </a:p>
          <a:p>
            <a:pPr algn="ctr">
              <a:defRPr/>
            </a:pPr>
            <a:r>
              <a:rPr lang="ru-RU" sz="6600" b="1" cap="all" dirty="0"/>
              <a:t>В Н И М А Н И Е </a:t>
            </a:r>
            <a:r>
              <a:rPr lang="ru-RU" sz="6600" b="1" cap="all" dirty="0" smtClean="0"/>
              <a:t>!</a:t>
            </a:r>
            <a:endParaRPr lang="ru-RU" sz="6600" b="1" cap="all" dirty="0"/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2927350" y="2852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3603625" algn="l"/>
              </a:tabLst>
            </a:pPr>
            <a:endParaRPr lang="ru-RU" altLang="ru-RU"/>
          </a:p>
        </p:txBody>
      </p:sp>
      <p:sp>
        <p:nvSpPr>
          <p:cNvPr id="38916" name="Прямоугольник 1"/>
          <p:cNvSpPr>
            <a:spLocks noChangeArrowheads="1"/>
          </p:cNvSpPr>
          <p:nvPr/>
        </p:nvSpPr>
        <p:spPr bwMode="auto">
          <a:xfrm>
            <a:off x="10620375" y="6489700"/>
            <a:ext cx="132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altLang="ru-RU" sz="1200" b="1" i="1">
                <a:latin typeface="Bookman Old Style" pitchFamily="18" charset="0"/>
              </a:rPr>
              <a:t>С.Г. Шагинян</a:t>
            </a:r>
            <a:endParaRPr lang="ru-RU" altLang="ru-RU" sz="1200">
              <a:latin typeface="Bookman Old Style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640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21.5|41.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6326</TotalTime>
  <Words>173</Words>
  <Application>Microsoft Office PowerPoint</Application>
  <PresentationFormat>Произвольный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RGUPS</cp:lastModifiedBy>
  <cp:revision>831</cp:revision>
  <dcterms:created xsi:type="dcterms:W3CDTF">2013-09-08T13:14:53Z</dcterms:created>
  <dcterms:modified xsi:type="dcterms:W3CDTF">2022-04-13T12:48:43Z</dcterms:modified>
</cp:coreProperties>
</file>