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63" r:id="rId2"/>
    <p:sldId id="391" r:id="rId3"/>
    <p:sldId id="407" r:id="rId4"/>
    <p:sldId id="410" r:id="rId5"/>
    <p:sldId id="351" r:id="rId6"/>
    <p:sldId id="409" r:id="rId7"/>
    <p:sldId id="411" r:id="rId8"/>
    <p:sldId id="412" r:id="rId9"/>
    <p:sldId id="413" r:id="rId10"/>
    <p:sldId id="414" r:id="rId11"/>
    <p:sldId id="408" r:id="rId12"/>
    <p:sldId id="415" r:id="rId13"/>
    <p:sldId id="379" r:id="rId14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030E2"/>
    <a:srgbClr val="6F3505"/>
    <a:srgbClr val="2E3917"/>
    <a:srgbClr val="BC6916"/>
    <a:srgbClr val="5ECA56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63" autoAdjust="0"/>
    <p:restoredTop sz="86446" autoAdjust="0"/>
  </p:normalViewPr>
  <p:slideViewPr>
    <p:cSldViewPr>
      <p:cViewPr varScale="1">
        <p:scale>
          <a:sx n="68" d="100"/>
          <a:sy n="68" d="100"/>
        </p:scale>
        <p:origin x="-102" y="-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D49F70-78C7-4BD0-8FB6-C7C19FE02ACD}" type="datetimeFigureOut">
              <a:rPr lang="ru-RU"/>
              <a:pPr>
                <a:defRPr/>
              </a:pPr>
              <a:t>12.04.2022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800994-5962-45E9-AC14-C0B1CBAD2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17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9565-FDE8-40B9-9D39-EE1ACB5BFC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06315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8D85-F081-4114-ACBC-4143417A0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3901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0101-9673-4107-B0F2-B64FEAB435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13316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8223-FE42-4988-8389-F079DB1842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9310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5152-3C09-44CD-A228-8BE1BC5D61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542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1600-C018-4B58-8085-CEDDBCD43A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95246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F75F-084C-46E3-A41D-DAA447ED0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6046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BD54-9D1F-4099-9116-58AF9798B5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0548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E0A1-0D3B-42FD-93BC-67EB87EDB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357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76D8-4F0A-4908-9686-6B0544127F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642512"/>
      </p:ext>
    </p:extLst>
  </p:cSld>
  <p:clrMapOvr>
    <a:masterClrMapping/>
  </p:clrMapOvr>
  <p:transition spd="med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F4C-BCA3-4718-947A-10553C1426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3066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3398-B465-4E10-A3BD-571DC8E01D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71789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836E20-1745-4602-9050-20B59495B2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ransition spd="slow" advTm="1433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1990725"/>
            <a:ext cx="314166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055439" y="1412776"/>
            <a:ext cx="681060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Дисциплина</a:t>
            </a: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Основы экономики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Тема</a:t>
            </a:r>
            <a:r>
              <a:rPr lang="en-US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: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Закон спроса и предложения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Автор: С.Г. Шагинян</a:t>
            </a:r>
          </a:p>
        </p:txBody>
      </p:sp>
    </p:spTree>
  </p:cSld>
  <p:clrMapOvr>
    <a:masterClrMapping/>
  </p:clrMapOvr>
  <p:transition spd="slow" advTm="127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ПРЕДЛОЖЕНИЯ</a:t>
            </a:r>
            <a:endParaRPr lang="ru-RU" sz="32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5223975" y="5445224"/>
            <a:ext cx="492125" cy="4229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6888088" y="2132855"/>
            <a:ext cx="4536504" cy="120032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en-US" altLang="ru-RU" sz="2400" b="1" cap="all" dirty="0" smtClean="0"/>
              <a:t>S – </a:t>
            </a:r>
            <a:r>
              <a:rPr lang="ru-RU" altLang="ru-RU" sz="2400" b="1" cap="all" dirty="0" smtClean="0"/>
              <a:t>Величина ПРЕДЛОЖЕНИЯ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en-US" altLang="ru-RU" sz="2400" b="1" cap="all" dirty="0" smtClean="0"/>
              <a:t>Q</a:t>
            </a:r>
            <a:r>
              <a:rPr lang="ru-RU" altLang="ru-RU" sz="2400" b="1" cap="all" dirty="0" smtClean="0"/>
              <a:t> – Объем ПРЕДЛОЖЕНИЯ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Р - цена</a:t>
            </a:r>
            <a:endParaRPr lang="ru-RU" altLang="ru-RU" sz="2400" b="1" cap="all" dirty="0" smtClean="0"/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1382714" y="5885345"/>
            <a:ext cx="8313686" cy="83099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Изменение величины ПРЕДЛОЖЕНИЯ – движение вдоль кривой ПРЕДЛОЖЕНИЯ </a:t>
            </a:r>
            <a:r>
              <a:rPr lang="en-US" altLang="ru-RU" sz="2400" b="1" cap="all" dirty="0" smtClean="0"/>
              <a:t>   </a:t>
            </a:r>
            <a:r>
              <a:rPr lang="ru-RU" altLang="ru-RU" sz="2400" b="1" cap="all" dirty="0" smtClean="0"/>
              <a:t>(</a:t>
            </a:r>
            <a:r>
              <a:rPr lang="en-US" altLang="ru-RU" sz="2400" b="1" cap="all" dirty="0" smtClean="0"/>
              <a:t>S</a:t>
            </a:r>
            <a:r>
              <a:rPr lang="ru-RU" altLang="ru-RU" sz="2400" b="1" cap="all" dirty="0" smtClean="0"/>
              <a:t>)</a:t>
            </a:r>
            <a:endParaRPr lang="ru-RU" altLang="ru-RU" sz="2400" b="1" cap="all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340768"/>
            <a:ext cx="10369151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9190349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РЫНОЧНОЕ РАВНОВЕСИЕ</a:t>
            </a:r>
            <a:endParaRPr lang="ru-RU" sz="32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flipV="1">
            <a:off x="5708649" y="5057899"/>
            <a:ext cx="492125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1416051" y="3725415"/>
            <a:ext cx="3815853" cy="138499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ОБЪЕМ РЫНОЧНОГО СПРОСА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en-US" altLang="ru-RU" sz="2800" b="1" cap="all" dirty="0" smtClean="0"/>
              <a:t>Q</a:t>
            </a:r>
            <a:r>
              <a:rPr lang="en-US" altLang="ru-RU" sz="1800" b="1" cap="all" dirty="0" smtClean="0"/>
              <a:t>D</a:t>
            </a:r>
            <a:endParaRPr lang="ru-RU" altLang="ru-RU" sz="1800" b="1" cap="all" dirty="0" smtClean="0"/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1416051" y="1484784"/>
            <a:ext cx="9144000" cy="5232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СОСТОЯНИЕ РЫНКА</a:t>
            </a:r>
            <a:endParaRPr lang="ru-RU" altLang="ru-RU" sz="2800" b="1" cap="all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5591944" y="932773"/>
            <a:ext cx="492125" cy="552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4"/>
          <p:cNvSpPr>
            <a:spLocks noChangeArrowheads="1"/>
          </p:cNvSpPr>
          <p:nvPr/>
        </p:nvSpPr>
        <p:spPr bwMode="auto">
          <a:xfrm>
            <a:off x="1400152" y="2556745"/>
            <a:ext cx="9144000" cy="5232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ПРИ ДАННОМ УРОВНЕ ЦЕНЫ НА ТОВАР</a:t>
            </a:r>
            <a:endParaRPr lang="ru-RU" altLang="ru-RU" sz="2800" b="1" cap="all" dirty="0" smtClean="0"/>
          </a:p>
        </p:txBody>
      </p:sp>
      <p:sp>
        <p:nvSpPr>
          <p:cNvPr id="18" name="Прямоугольник 4"/>
          <p:cNvSpPr>
            <a:spLocks noChangeArrowheads="1"/>
          </p:cNvSpPr>
          <p:nvPr/>
        </p:nvSpPr>
        <p:spPr bwMode="auto">
          <a:xfrm>
            <a:off x="2423592" y="5548878"/>
            <a:ext cx="6984775" cy="5232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ПАРАМЕТРЫ РЫНОЧНОГО РАВНОВЕСИЯ</a:t>
            </a:r>
            <a:endParaRPr lang="ru-RU" altLang="ru-RU" sz="2800" b="1" cap="all" dirty="0" smtClean="0"/>
          </a:p>
        </p:txBody>
      </p:sp>
      <p:sp>
        <p:nvSpPr>
          <p:cNvPr id="22" name="Стрелка вниз 21"/>
          <p:cNvSpPr/>
          <p:nvPr/>
        </p:nvSpPr>
        <p:spPr>
          <a:xfrm>
            <a:off x="5708650" y="2018684"/>
            <a:ext cx="492125" cy="552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5661661" y="3079965"/>
            <a:ext cx="492125" cy="552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4"/>
          <p:cNvSpPr>
            <a:spLocks noChangeArrowheads="1"/>
          </p:cNvSpPr>
          <p:nvPr/>
        </p:nvSpPr>
        <p:spPr bwMode="auto">
          <a:xfrm>
            <a:off x="6744198" y="3725416"/>
            <a:ext cx="3815853" cy="138499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ОБЪЕМУ РЫНОЧНОГО ПРЕДЛОЖЕНИЯ</a:t>
            </a:r>
          </a:p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en-US" altLang="ru-RU" sz="2800" b="1" cap="all" dirty="0" smtClean="0">
                <a:solidFill>
                  <a:prstClr val="black"/>
                </a:solidFill>
              </a:rPr>
              <a:t>Q</a:t>
            </a:r>
            <a:r>
              <a:rPr lang="en-US" altLang="ru-RU" sz="1800" b="1" cap="all" dirty="0" smtClean="0">
                <a:solidFill>
                  <a:prstClr val="black"/>
                </a:solidFill>
              </a:rPr>
              <a:t>S</a:t>
            </a:r>
            <a:endParaRPr lang="ru-RU" altLang="ru-RU" sz="1800" b="1" cap="all" dirty="0">
              <a:solidFill>
                <a:prstClr val="black"/>
              </a:solidFill>
            </a:endParaRPr>
          </a:p>
        </p:txBody>
      </p:sp>
      <p:sp>
        <p:nvSpPr>
          <p:cNvPr id="2" name="Равно 1"/>
          <p:cNvSpPr/>
          <p:nvPr/>
        </p:nvSpPr>
        <p:spPr>
          <a:xfrm>
            <a:off x="5621186" y="3960712"/>
            <a:ext cx="834854" cy="69242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4511950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РЫНОЧНАЯ  ЦЕНА</a:t>
            </a:r>
            <a:endParaRPr lang="ru-RU" sz="32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1343979" y="1484784"/>
            <a:ext cx="3887925" cy="5232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НИЖЕ РАВНОВЕСНОЙ</a:t>
            </a:r>
            <a:endParaRPr lang="ru-RU" altLang="ru-RU" sz="2800" b="1" cap="all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3503712" y="963605"/>
            <a:ext cx="492125" cy="552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406061" y="963604"/>
            <a:ext cx="492125" cy="552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5708650" y="3665734"/>
            <a:ext cx="492125" cy="552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6638788" y="1515616"/>
            <a:ext cx="3887925" cy="5232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ВЫШЕ РАВНОВЕСТНОЙ</a:t>
            </a:r>
            <a:endParaRPr lang="ru-RU" altLang="ru-RU" sz="2800" b="1" cap="all" dirty="0" smtClean="0"/>
          </a:p>
        </p:txBody>
      </p:sp>
      <p:sp>
        <p:nvSpPr>
          <p:cNvPr id="19" name="Стрелка вниз 18"/>
          <p:cNvSpPr/>
          <p:nvPr/>
        </p:nvSpPr>
        <p:spPr>
          <a:xfrm>
            <a:off x="3495068" y="2038836"/>
            <a:ext cx="492125" cy="552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8425552" y="2004734"/>
            <a:ext cx="492125" cy="552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4"/>
          <p:cNvSpPr>
            <a:spLocks noChangeArrowheads="1"/>
          </p:cNvSpPr>
          <p:nvPr/>
        </p:nvSpPr>
        <p:spPr bwMode="auto">
          <a:xfrm>
            <a:off x="1496379" y="2556745"/>
            <a:ext cx="3887925" cy="138499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 - СПРОС РАСТЕТ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/>
              <a:t> </a:t>
            </a:r>
            <a:r>
              <a:rPr lang="ru-RU" altLang="ru-RU" sz="2800" b="1" cap="all" dirty="0" smtClean="0"/>
              <a:t>- ПРЕДЛОЖЕНИЕ СНИЖАЕТСЯ</a:t>
            </a:r>
            <a:endParaRPr lang="ru-RU" altLang="ru-RU" sz="2800" b="1" cap="all" dirty="0" smtClean="0"/>
          </a:p>
        </p:txBody>
      </p:sp>
      <p:sp>
        <p:nvSpPr>
          <p:cNvPr id="25" name="Прямоугольник 4"/>
          <p:cNvSpPr>
            <a:spLocks noChangeArrowheads="1"/>
          </p:cNvSpPr>
          <p:nvPr/>
        </p:nvSpPr>
        <p:spPr bwMode="auto">
          <a:xfrm>
            <a:off x="6661013" y="2556745"/>
            <a:ext cx="3887925" cy="138499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 - СПРОС СНИЖАЕТСЯ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/>
              <a:t> </a:t>
            </a:r>
            <a:r>
              <a:rPr lang="ru-RU" altLang="ru-RU" sz="2800" b="1" cap="all" dirty="0" smtClean="0"/>
              <a:t>- ПРЕДЛОЖЕНИЕ РАСТЕТ</a:t>
            </a:r>
            <a:endParaRPr lang="ru-RU" altLang="ru-RU" sz="2800" b="1" cap="all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627" y="4243489"/>
            <a:ext cx="7922190" cy="2428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Прямоугольник 4"/>
          <p:cNvSpPr>
            <a:spLocks noChangeArrowheads="1"/>
          </p:cNvSpPr>
          <p:nvPr/>
        </p:nvSpPr>
        <p:spPr bwMode="auto">
          <a:xfrm>
            <a:off x="7547773" y="4653136"/>
            <a:ext cx="4051089" cy="52322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800" b="1" cap="all" dirty="0" smtClean="0"/>
              <a:t>Р – равновесная цена</a:t>
            </a:r>
            <a:endParaRPr lang="ru-RU" altLang="ru-RU" sz="2800" b="1" cap="all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547774" y="472514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75125298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127448" y="836712"/>
            <a:ext cx="10081120" cy="31393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cap="all" dirty="0"/>
              <a:t>С П А С И Б О </a:t>
            </a:r>
          </a:p>
          <a:p>
            <a:pPr algn="ctr">
              <a:defRPr/>
            </a:pPr>
            <a:r>
              <a:rPr lang="ru-RU" sz="6600" b="1" cap="all" dirty="0"/>
              <a:t>З А </a:t>
            </a:r>
          </a:p>
          <a:p>
            <a:pPr algn="ctr">
              <a:defRPr/>
            </a:pPr>
            <a:r>
              <a:rPr lang="ru-RU" sz="6600" b="1" cap="all" dirty="0"/>
              <a:t>В Н И М А Н И Е </a:t>
            </a:r>
            <a:r>
              <a:rPr lang="ru-RU" sz="6600" b="1" cap="all" dirty="0" smtClean="0"/>
              <a:t>!</a:t>
            </a:r>
            <a:endParaRPr lang="ru-RU" sz="6600" b="1" cap="all" dirty="0"/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927350" y="2852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603625" algn="l"/>
              </a:tabLst>
            </a:pPr>
            <a:endParaRPr lang="ru-RU" altLang="ru-RU"/>
          </a:p>
        </p:txBody>
      </p:sp>
      <p:sp>
        <p:nvSpPr>
          <p:cNvPr id="38916" name="Прямоугольник 1"/>
          <p:cNvSpPr>
            <a:spLocks noChangeArrowheads="1"/>
          </p:cNvSpPr>
          <p:nvPr/>
        </p:nvSpPr>
        <p:spPr bwMode="auto">
          <a:xfrm>
            <a:off x="10620375" y="6489700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(ОБЪЕМ) РЫНОЧНОГО СПРОСА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62304" y="1532985"/>
            <a:ext cx="1081768" cy="1103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126971" y="2636912"/>
            <a:ext cx="10152063" cy="156966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МАКСИМАЛЬНОЕ КОЛИЧЕСТВО ДАННОГО ТОВАРА, КОТОРОЕ ГОТОВЫ КУПИТЬ ПОТРЕБИТЕЛИ ПО ТЕКУЩИМ ЦЕНАМ В ЕДИНИЦУ ВРЕМЕНИ</a:t>
            </a:r>
            <a:endParaRPr lang="ru-RU" altLang="ru-RU" sz="3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7078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 СПРОСА</a:t>
            </a:r>
            <a:endParaRPr lang="ru-RU" sz="40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936741" y="1040542"/>
            <a:ext cx="854682" cy="51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218469" y="1556792"/>
            <a:ext cx="10152063" cy="113877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400" b="1" dirty="0" smtClean="0"/>
              <a:t>ВЕЛИЧИНА СПРОСА НА ТОВАР НАХОДИТСЯ В ОБРАТНОЙ ЗАВИСИМОСТИ ОТ ЦЕНЫ ТОВАРА</a:t>
            </a:r>
            <a:endParaRPr lang="ru-RU" altLang="ru-RU" sz="34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1300505" y="3193231"/>
            <a:ext cx="10127151" cy="61555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400" b="1" dirty="0" smtClean="0"/>
              <a:t>ОБРАТНАЯ ЗАВИСИМОСТЬ</a:t>
            </a:r>
            <a:endParaRPr lang="ru-RU" altLang="ru-RU" sz="3400" b="1" dirty="0"/>
          </a:p>
        </p:txBody>
      </p:sp>
      <p:sp>
        <p:nvSpPr>
          <p:cNvPr id="16393" name="Прямоугольник 1"/>
          <p:cNvSpPr>
            <a:spLocks noChangeArrowheads="1"/>
          </p:cNvSpPr>
          <p:nvPr/>
        </p:nvSpPr>
        <p:spPr bwMode="auto">
          <a:xfrm>
            <a:off x="1343657" y="4431615"/>
            <a:ext cx="10152062" cy="61555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400" b="1" dirty="0" smtClean="0"/>
              <a:t>ШКАЛА СПРОСА</a:t>
            </a:r>
            <a:endParaRPr lang="ru-RU" altLang="ru-RU" sz="3400" b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5992347" y="2695565"/>
            <a:ext cx="743469" cy="468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"/>
          <p:cNvSpPr>
            <a:spLocks noChangeArrowheads="1"/>
          </p:cNvSpPr>
          <p:nvPr/>
        </p:nvSpPr>
        <p:spPr bwMode="auto">
          <a:xfrm>
            <a:off x="1317312" y="5593815"/>
            <a:ext cx="10152062" cy="113877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400" b="1" dirty="0" smtClean="0"/>
              <a:t>ЗАВИСИМОСТЬ ЦЕНЫ ТОВАРА ОТ ВЕЛИЧИНЫ СПРОСА НА НЕГО</a:t>
            </a:r>
            <a:endParaRPr lang="ru-RU" altLang="ru-RU" sz="3400" b="1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6034588" y="3844558"/>
            <a:ext cx="743469" cy="5870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6047954" y="5072409"/>
            <a:ext cx="743469" cy="5365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356329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7078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ДЕТЕРМИНАНТЫ СПРОСА</a:t>
            </a:r>
            <a:endParaRPr lang="ru-RU" sz="40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936740" y="1040542"/>
            <a:ext cx="1023355" cy="804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218469" y="1844824"/>
            <a:ext cx="10152063" cy="166199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400" b="1" dirty="0" smtClean="0"/>
              <a:t>ФАКТОРЫ, ОКАЗЫВАЮЩИЕ ВЛИЯНИЕ НА КОЛИЧЕСТВЕННЫЕ ПАРАМЕТРЫ РЫНОЧНОГО СПРОСА</a:t>
            </a:r>
            <a:endParaRPr lang="ru-RU" altLang="ru-RU" sz="34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9" name="Прямоугольник 1"/>
          <p:cNvSpPr>
            <a:spLocks noChangeArrowheads="1"/>
          </p:cNvSpPr>
          <p:nvPr/>
        </p:nvSpPr>
        <p:spPr bwMode="auto">
          <a:xfrm>
            <a:off x="1218470" y="4311099"/>
            <a:ext cx="10152062" cy="166199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400" b="1" dirty="0" smtClean="0"/>
              <a:t> - ЦЕНА ТОВАРА</a:t>
            </a:r>
          </a:p>
          <a:p>
            <a:pPr algn="ctr"/>
            <a:r>
              <a:rPr lang="ru-RU" altLang="ru-RU" sz="3400" b="1" dirty="0"/>
              <a:t> </a:t>
            </a:r>
            <a:r>
              <a:rPr lang="ru-RU" altLang="ru-RU" sz="3400" b="1" dirty="0" smtClean="0"/>
              <a:t>- ЦЕНА СУБСТИТУТОВ</a:t>
            </a:r>
          </a:p>
          <a:p>
            <a:pPr algn="ctr"/>
            <a:r>
              <a:rPr lang="ru-RU" altLang="ru-RU" sz="3400" b="1" dirty="0"/>
              <a:t> </a:t>
            </a:r>
            <a:r>
              <a:rPr lang="ru-RU" altLang="ru-RU" sz="3400" b="1" dirty="0" smtClean="0"/>
              <a:t>- ПРЕДПОЧТЕНИЯ И ДОХОДЫ ПОКУПАТЕЛЕЙ</a:t>
            </a:r>
            <a:endParaRPr lang="ru-RU" altLang="ru-RU" sz="3400" b="1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5936740" y="3506817"/>
            <a:ext cx="1023355" cy="804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7153637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СПРОСА</a:t>
            </a:r>
            <a:endParaRPr lang="ru-RU" sz="32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5223975" y="5445224"/>
            <a:ext cx="492125" cy="4229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6888088" y="2132855"/>
            <a:ext cx="3297238" cy="120032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en-US" altLang="ru-RU" sz="2400" b="1" cap="all" dirty="0" smtClean="0"/>
              <a:t>D – </a:t>
            </a:r>
            <a:r>
              <a:rPr lang="ru-RU" altLang="ru-RU" sz="2400" b="1" cap="all" dirty="0" smtClean="0"/>
              <a:t>Величина спроса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en-US" altLang="ru-RU" sz="2400" b="1" cap="all" dirty="0" smtClean="0"/>
              <a:t>Q</a:t>
            </a:r>
            <a:r>
              <a:rPr lang="ru-RU" altLang="ru-RU" sz="2400" b="1" cap="all" dirty="0" smtClean="0"/>
              <a:t> – Объем спроса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Р - цена</a:t>
            </a:r>
            <a:endParaRPr lang="ru-RU" altLang="ru-RU" sz="2400" b="1" cap="all" dirty="0" smtClean="0"/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1382714" y="5885345"/>
            <a:ext cx="8313686" cy="83099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Изменение величины спроса – движение вдоль кривой спроса </a:t>
            </a:r>
            <a:r>
              <a:rPr lang="en-US" altLang="ru-RU" sz="2400" b="1" cap="all" dirty="0" smtClean="0"/>
              <a:t>   </a:t>
            </a:r>
            <a:r>
              <a:rPr lang="ru-RU" altLang="ru-RU" sz="2400" b="1" cap="all" dirty="0" smtClean="0"/>
              <a:t>(</a:t>
            </a:r>
            <a:r>
              <a:rPr lang="en-US" altLang="ru-RU" sz="2400" b="1" cap="all" dirty="0" smtClean="0"/>
              <a:t>D</a:t>
            </a:r>
            <a:r>
              <a:rPr lang="ru-RU" altLang="ru-RU" sz="2400" b="1" cap="all" dirty="0" smtClean="0"/>
              <a:t>)</a:t>
            </a:r>
            <a:endParaRPr lang="ru-RU" altLang="ru-RU" sz="2400" b="1" cap="all" dirty="0" smtClean="0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313" y="1456048"/>
            <a:ext cx="10501477" cy="3949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ТОВАРЫ</a:t>
            </a:r>
            <a:endParaRPr lang="ru-RU" sz="32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1322266" y="1473228"/>
            <a:ext cx="3816424" cy="83099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КОМПЛЕМЕНТЫ (ВЗАИМОДОПОЛНЯЕМЫЕ)</a:t>
            </a:r>
            <a:endParaRPr lang="ru-RU" altLang="ru-RU" sz="2400" b="1" cap="all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3044862" y="928744"/>
            <a:ext cx="492125" cy="484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8434660" y="963605"/>
            <a:ext cx="492125" cy="449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4"/>
          <p:cNvSpPr>
            <a:spLocks noChangeArrowheads="1"/>
          </p:cNvSpPr>
          <p:nvPr/>
        </p:nvSpPr>
        <p:spPr bwMode="auto">
          <a:xfrm>
            <a:off x="6794503" y="1473228"/>
            <a:ext cx="3816424" cy="83099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СУБСТИТУТЫ (ВЗАИМОЗАМЕНЯЕМЫЕ)</a:t>
            </a:r>
            <a:endParaRPr lang="ru-RU" altLang="ru-RU" sz="2400" b="1" cap="all" dirty="0" smtClean="0"/>
          </a:p>
        </p:txBody>
      </p:sp>
      <p:sp>
        <p:nvSpPr>
          <p:cNvPr id="18" name="Прямоугольник 4"/>
          <p:cNvSpPr>
            <a:spLocks noChangeArrowheads="1"/>
          </p:cNvSpPr>
          <p:nvPr/>
        </p:nvSpPr>
        <p:spPr bwMode="auto">
          <a:xfrm>
            <a:off x="1382713" y="2780928"/>
            <a:ext cx="3816424" cy="46166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РОСТ ЦЕНЫ НА ПЕРВЫЙ</a:t>
            </a:r>
            <a:endParaRPr lang="ru-RU" altLang="ru-RU" sz="2400" b="1" cap="all" dirty="0" smtClean="0"/>
          </a:p>
        </p:txBody>
      </p:sp>
      <p:sp>
        <p:nvSpPr>
          <p:cNvPr id="19" name="Прямоугольник 4"/>
          <p:cNvSpPr>
            <a:spLocks noChangeArrowheads="1"/>
          </p:cNvSpPr>
          <p:nvPr/>
        </p:nvSpPr>
        <p:spPr bwMode="auto">
          <a:xfrm>
            <a:off x="1382712" y="3726625"/>
            <a:ext cx="3816424" cy="46166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РОСТ ЦЕНЫ НА ВТОРОЙ</a:t>
            </a:r>
            <a:endParaRPr lang="ru-RU" altLang="ru-RU" sz="2400" b="1" cap="all" dirty="0" smtClean="0"/>
          </a:p>
        </p:txBody>
      </p:sp>
      <p:sp>
        <p:nvSpPr>
          <p:cNvPr id="20" name="Стрелка вниз 19"/>
          <p:cNvSpPr/>
          <p:nvPr/>
        </p:nvSpPr>
        <p:spPr>
          <a:xfrm>
            <a:off x="3015812" y="2304225"/>
            <a:ext cx="492125" cy="484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2984416" y="3242593"/>
            <a:ext cx="492125" cy="484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456652" y="2304225"/>
            <a:ext cx="492125" cy="484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Двойная стрелка вверх/вниз 1"/>
          <p:cNvSpPr/>
          <p:nvPr/>
        </p:nvSpPr>
        <p:spPr>
          <a:xfrm flipV="1">
            <a:off x="2931463" y="4188290"/>
            <a:ext cx="545078" cy="96890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4"/>
          <p:cNvSpPr>
            <a:spLocks noChangeArrowheads="1"/>
          </p:cNvSpPr>
          <p:nvPr/>
        </p:nvSpPr>
        <p:spPr bwMode="auto">
          <a:xfrm>
            <a:off x="6843338" y="5141753"/>
            <a:ext cx="3816424" cy="46166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ОБРАТНАЯЗАВИСИМОСТЬ</a:t>
            </a:r>
            <a:endParaRPr lang="ru-RU" altLang="ru-RU" sz="2400" b="1" cap="all" dirty="0" smtClean="0"/>
          </a:p>
        </p:txBody>
      </p:sp>
      <p:sp>
        <p:nvSpPr>
          <p:cNvPr id="24" name="Прямоугольник 4"/>
          <p:cNvSpPr>
            <a:spLocks noChangeArrowheads="1"/>
          </p:cNvSpPr>
          <p:nvPr/>
        </p:nvSpPr>
        <p:spPr bwMode="auto">
          <a:xfrm>
            <a:off x="6794503" y="2788257"/>
            <a:ext cx="3816424" cy="46166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РОСТ ЦЕНЫ НА ПЕРВЫЙ</a:t>
            </a:r>
            <a:endParaRPr lang="ru-RU" altLang="ru-RU" sz="2400" b="1" cap="all" dirty="0" smtClean="0"/>
          </a:p>
        </p:txBody>
      </p:sp>
      <p:sp>
        <p:nvSpPr>
          <p:cNvPr id="25" name="Прямоугольник 4"/>
          <p:cNvSpPr>
            <a:spLocks noChangeArrowheads="1"/>
          </p:cNvSpPr>
          <p:nvPr/>
        </p:nvSpPr>
        <p:spPr bwMode="auto">
          <a:xfrm>
            <a:off x="6772510" y="3726624"/>
            <a:ext cx="3816424" cy="46166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РОСТ СПРОСА НА ВТОРОЙ</a:t>
            </a:r>
            <a:endParaRPr lang="ru-RU" altLang="ru-RU" sz="2400" b="1" cap="all" dirty="0" smtClean="0"/>
          </a:p>
        </p:txBody>
      </p:sp>
      <p:sp>
        <p:nvSpPr>
          <p:cNvPr id="26" name="Стрелка вниз 25"/>
          <p:cNvSpPr/>
          <p:nvPr/>
        </p:nvSpPr>
        <p:spPr>
          <a:xfrm>
            <a:off x="8456652" y="3249922"/>
            <a:ext cx="492125" cy="484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Двойная стрелка вверх/вниз 26"/>
          <p:cNvSpPr/>
          <p:nvPr/>
        </p:nvSpPr>
        <p:spPr>
          <a:xfrm flipV="1">
            <a:off x="8479011" y="4188290"/>
            <a:ext cx="545078" cy="96890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4"/>
          <p:cNvSpPr>
            <a:spLocks noChangeArrowheads="1"/>
          </p:cNvSpPr>
          <p:nvPr/>
        </p:nvSpPr>
        <p:spPr bwMode="auto">
          <a:xfrm>
            <a:off x="1353662" y="5141754"/>
            <a:ext cx="3816424" cy="46166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ПРЯМАЯ ЗАВИСИМОСТЬ</a:t>
            </a:r>
            <a:endParaRPr lang="ru-RU" altLang="ru-RU" sz="2400" b="1" cap="all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7352849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(ОБЪЕМ) РЫНОЧНОГО ПРЕДЛОЖЕНИЯ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62304" y="1532985"/>
            <a:ext cx="1081768" cy="1103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126971" y="2636912"/>
            <a:ext cx="10152063" cy="156966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КОЛИЧЕСТВО ТОВАРА, КОТОРОЕ ЖЕЛАЮТ И СПОСОБНЫ ПРЕДСТАВИТЬ НА РЫНОК ПРОДАВЦЫ В ЕДИНИЦУ ВРЕМЕНИ</a:t>
            </a:r>
            <a:endParaRPr lang="ru-RU" altLang="ru-RU" sz="3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0816752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ПРЕДЛОЖЕНИЯ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18695" y="981021"/>
            <a:ext cx="837345" cy="8638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961335" y="1844824"/>
            <a:ext cx="10152063" cy="156966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ПРИ ПРОЧИХ РАВНЫХ УСЛОВИЯХ ВЕЛИЧИНА ПРЕДЛОЖЕНИЯ ТОВАРА БУДЕТ ТЕМ БОЛЬШЕ, ЧЕМ ВЫШЕ ЦЕНА ЕДИНИЦЫ ЭТОГО ТОВАРА</a:t>
            </a:r>
            <a:endParaRPr lang="ru-RU" altLang="ru-RU" sz="3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618695" y="3414484"/>
            <a:ext cx="837345" cy="8638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1"/>
          <p:cNvSpPr>
            <a:spLocks noChangeArrowheads="1"/>
          </p:cNvSpPr>
          <p:nvPr/>
        </p:nvSpPr>
        <p:spPr bwMode="auto">
          <a:xfrm>
            <a:off x="963722" y="4278287"/>
            <a:ext cx="10152063" cy="58477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ПРЯМАЯ ЗАВИСИМОСТЬ</a:t>
            </a:r>
            <a:endParaRPr lang="ru-RU" altLang="ru-RU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5630594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ДЕТЕРМИНАНТЫ ПРЕДЛОЖЕНИЯ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18695" y="981021"/>
            <a:ext cx="837345" cy="431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994670" y="1412776"/>
            <a:ext cx="10152063" cy="156966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ЦЕНОВЫЕ И НЕЦЕНОВЫЕ ПАРАМЕТРЫ ПРОИЗВОДСТВА И РЫНКА, ВЛИЯЮЩЕГО НА СПОСОБНОСТЬ ПРОДАВЦОВ ОСУЩЕСТВЛЯТЬ РЫНОЧНОЕ ПРЕДЛОЖЕНИЕ </a:t>
            </a:r>
            <a:endParaRPr lang="ru-RU" altLang="ru-RU" sz="3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642658" y="2982436"/>
            <a:ext cx="837345" cy="4146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1"/>
          <p:cNvSpPr>
            <a:spLocks noChangeArrowheads="1"/>
          </p:cNvSpPr>
          <p:nvPr/>
        </p:nvSpPr>
        <p:spPr bwMode="auto">
          <a:xfrm>
            <a:off x="1083546" y="3397092"/>
            <a:ext cx="10063187" cy="3046988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ru-RU" altLang="ru-RU" sz="3200" b="1" dirty="0" smtClean="0"/>
              <a:t> - ЦЕНЫ ФАКТОРОВ ПРОИЗВОДСТВА</a:t>
            </a:r>
          </a:p>
          <a:p>
            <a:r>
              <a:rPr lang="ru-RU" altLang="ru-RU" sz="3200" b="1" dirty="0"/>
              <a:t> </a:t>
            </a:r>
            <a:r>
              <a:rPr lang="ru-RU" altLang="ru-RU" sz="3200" b="1" dirty="0" smtClean="0"/>
              <a:t>- ЦЕНЫ ТЕХНОЛОГИЙ</a:t>
            </a:r>
          </a:p>
          <a:p>
            <a:r>
              <a:rPr lang="ru-RU" altLang="ru-RU" sz="3200" b="1" dirty="0"/>
              <a:t> </a:t>
            </a:r>
            <a:r>
              <a:rPr lang="ru-RU" altLang="ru-RU" sz="3200" b="1" dirty="0" smtClean="0"/>
              <a:t>- ЦЕНЫ ТОВАРОВ – ЗАМЕНИТЕЛЕЙ</a:t>
            </a:r>
          </a:p>
          <a:p>
            <a:r>
              <a:rPr lang="ru-RU" altLang="ru-RU" sz="3200" b="1" dirty="0"/>
              <a:t> </a:t>
            </a:r>
            <a:r>
              <a:rPr lang="ru-RU" altLang="ru-RU" sz="3200" b="1" dirty="0" smtClean="0"/>
              <a:t>- НАЛОГИ</a:t>
            </a:r>
          </a:p>
          <a:p>
            <a:r>
              <a:rPr lang="ru-RU" altLang="ru-RU" sz="3200" b="1" dirty="0"/>
              <a:t> </a:t>
            </a:r>
            <a:r>
              <a:rPr lang="ru-RU" altLang="ru-RU" sz="3200" b="1" dirty="0" smtClean="0"/>
              <a:t>- СУБСИДИИ</a:t>
            </a:r>
          </a:p>
          <a:p>
            <a:r>
              <a:rPr lang="ru-RU" altLang="ru-RU" sz="3200" b="1" dirty="0" smtClean="0"/>
              <a:t> - ОЖИДАНИЯ ПРОДАВЦОВ</a:t>
            </a:r>
            <a:endParaRPr lang="ru-RU" altLang="ru-RU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5191858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6370</TotalTime>
  <Words>345</Words>
  <Application>Microsoft Office PowerPoint</Application>
  <PresentationFormat>Произвольный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RGUPS</cp:lastModifiedBy>
  <cp:revision>832</cp:revision>
  <dcterms:created xsi:type="dcterms:W3CDTF">2013-09-08T13:14:53Z</dcterms:created>
  <dcterms:modified xsi:type="dcterms:W3CDTF">2022-04-12T12:19:10Z</dcterms:modified>
</cp:coreProperties>
</file>